
<file path=[Content_Types].xml><?xml version="1.0" encoding="utf-8"?>
<Types xmlns="http://schemas.openxmlformats.org/package/2006/content-types">
  <Default Extension="jpeg" ContentType="image/jpe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3"/>
  </p:sldMasterIdLst>
  <p:notesMasterIdLst>
    <p:notesMasterId r:id="rId9"/>
  </p:notesMasterIdLst>
  <p:sldIdLst>
    <p:sldId id="310" r:id="rId4"/>
    <p:sldId id="335" r:id="rId5"/>
    <p:sldId id="333" r:id="rId6"/>
    <p:sldId id="334" r:id="rId7"/>
    <p:sldId id="338" r:id="rId8"/>
    <p:sldId id="347" r:id="rId10"/>
    <p:sldId id="342" r:id="rId11"/>
    <p:sldId id="343" r:id="rId12"/>
    <p:sldId id="344" r:id="rId13"/>
    <p:sldId id="345" r:id="rId14"/>
    <p:sldId id="346" r:id="rId15"/>
    <p:sldId id="312" r:id="rId1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4D93"/>
    <a:srgbClr val="00726E"/>
    <a:srgbClr val="005B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4660"/>
  </p:normalViewPr>
  <p:slideViewPr>
    <p:cSldViewPr>
      <p:cViewPr varScale="1">
        <p:scale>
          <a:sx n="106" d="100"/>
          <a:sy n="106" d="100"/>
        </p:scale>
        <p:origin x="102" y="564"/>
      </p:cViewPr>
      <p:guideLst>
        <p:guide orient="horz" pos="1620"/>
        <p:guide pos="288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B3977-0008-496B-AB23-34BD5C4D704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5DF378-11E0-436F-858E-82572CEFCE9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10"/>
          </p:nvPr>
        </p:nvSpPr>
        <p:spPr/>
        <p:txBody>
          <a:bodyPr/>
          <a:lstStyle/>
          <a:p>
            <a:fld id="{CB5DF378-11E0-436F-858E-82572CEFCE9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advTm="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advTm="0">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cxnSp>
        <p:nvCxnSpPr>
          <p:cNvPr id="4" name="直接连接符 3"/>
          <p:cNvCxnSpPr/>
          <p:nvPr userDrawn="1"/>
        </p:nvCxnSpPr>
        <p:spPr>
          <a:xfrm>
            <a:off x="791652" y="746752"/>
            <a:ext cx="756069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userDrawn="1"/>
        </p:nvGrpSpPr>
        <p:grpSpPr>
          <a:xfrm>
            <a:off x="450147" y="157513"/>
            <a:ext cx="649221" cy="589239"/>
            <a:chOff x="2139977" y="355789"/>
            <a:chExt cx="649221" cy="589239"/>
          </a:xfrm>
        </p:grpSpPr>
        <p:sp>
          <p:nvSpPr>
            <p:cNvPr id="6" name="六边形 5"/>
            <p:cNvSpPr>
              <a:spLocks noChangeAspect="1"/>
            </p:cNvSpPr>
            <p:nvPr/>
          </p:nvSpPr>
          <p:spPr>
            <a:xfrm rot="5400000">
              <a:off x="2169969" y="380409"/>
              <a:ext cx="589239" cy="540000"/>
            </a:xfrm>
            <a:prstGeom prst="hexagon">
              <a:avLst/>
            </a:prstGeom>
            <a:solidFill>
              <a:schemeClr val="accent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p>
          </p:txBody>
        </p:sp>
        <p:sp>
          <p:nvSpPr>
            <p:cNvPr id="7" name="TextBox 6"/>
            <p:cNvSpPr txBox="1"/>
            <p:nvPr/>
          </p:nvSpPr>
          <p:spPr>
            <a:xfrm>
              <a:off x="2139977" y="496520"/>
              <a:ext cx="649221" cy="276999"/>
            </a:xfrm>
            <a:prstGeom prst="rect">
              <a:avLst/>
            </a:prstGeom>
            <a:noFill/>
          </p:spPr>
          <p:txBody>
            <a:bodyPr wrap="square" rtlCol="0">
              <a:spAutoFit/>
            </a:bodyPr>
            <a:lstStyle/>
            <a:p>
              <a:pPr algn="ctr"/>
              <a:r>
                <a:rPr lang="en-US" altLang="zh-CN" sz="1200" b="1" dirty="0">
                  <a:solidFill>
                    <a:schemeClr val="bg1"/>
                  </a:solidFill>
                  <a:effectLst/>
                </a:rPr>
                <a:t>FS FDA</a:t>
              </a:r>
              <a:endParaRPr lang="zh-CN" altLang="en-US" sz="1200" b="1" dirty="0">
                <a:solidFill>
                  <a:schemeClr val="bg1"/>
                </a:solidFill>
                <a:effectLst/>
              </a:endParaRPr>
            </a:p>
          </p:txBody>
        </p:sp>
      </p:grpSp>
    </p:spTree>
  </p:cSld>
  <p:clrMapOvr>
    <a:masterClrMapping/>
  </p:clrMapOvr>
  <p:transition spd="slow" advTm="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4" y="1597820"/>
            <a:ext cx="7772400" cy="1102519"/>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6" y="2914650"/>
            <a:ext cx="6400800" cy="1314451"/>
          </a:xfrm>
          <a:prstGeom prst="rect">
            <a:avLst/>
          </a:prstGeom>
        </p:spPr>
        <p:txBody>
          <a:bodyPr/>
          <a:lstStyle>
            <a:lvl1pPr marL="0" indent="0" algn="ctr">
              <a:buNone/>
              <a:defRPr>
                <a:solidFill>
                  <a:schemeClr val="tx1">
                    <a:tint val="75000"/>
                  </a:schemeClr>
                </a:solidFill>
              </a:defRPr>
            </a:lvl1pPr>
            <a:lvl2pPr marL="466725" indent="0" algn="ctr">
              <a:buNone/>
              <a:defRPr>
                <a:solidFill>
                  <a:schemeClr val="tx1">
                    <a:tint val="75000"/>
                  </a:schemeClr>
                </a:solidFill>
              </a:defRPr>
            </a:lvl2pPr>
            <a:lvl3pPr marL="934085" indent="0" algn="ctr">
              <a:buNone/>
              <a:defRPr>
                <a:solidFill>
                  <a:schemeClr val="tx1">
                    <a:tint val="75000"/>
                  </a:schemeClr>
                </a:solidFill>
              </a:defRPr>
            </a:lvl3pPr>
            <a:lvl4pPr marL="1400810" indent="0" algn="ctr">
              <a:buNone/>
              <a:defRPr>
                <a:solidFill>
                  <a:schemeClr val="tx1">
                    <a:tint val="75000"/>
                  </a:schemeClr>
                </a:solidFill>
              </a:defRPr>
            </a:lvl4pPr>
            <a:lvl5pPr marL="1868170" indent="0" algn="ctr">
              <a:buNone/>
              <a:defRPr>
                <a:solidFill>
                  <a:schemeClr val="tx1">
                    <a:tint val="75000"/>
                  </a:schemeClr>
                </a:solidFill>
              </a:defRPr>
            </a:lvl5pPr>
            <a:lvl6pPr marL="2334895" indent="0" algn="ctr">
              <a:buNone/>
              <a:defRPr>
                <a:solidFill>
                  <a:schemeClr val="tx1">
                    <a:tint val="75000"/>
                  </a:schemeClr>
                </a:solidFill>
              </a:defRPr>
            </a:lvl6pPr>
            <a:lvl7pPr marL="2802255" indent="0" algn="ctr">
              <a:buNone/>
              <a:defRPr>
                <a:solidFill>
                  <a:schemeClr val="tx1">
                    <a:tint val="75000"/>
                  </a:schemeClr>
                </a:solidFill>
              </a:defRPr>
            </a:lvl7pPr>
            <a:lvl8pPr marL="3268980" indent="0" algn="ctr">
              <a:buNone/>
              <a:defRPr>
                <a:solidFill>
                  <a:schemeClr val="tx1">
                    <a:tint val="75000"/>
                  </a:schemeClr>
                </a:solidFill>
              </a:defRPr>
            </a:lvl8pPr>
            <a:lvl9pPr marL="373634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457201" y="4767268"/>
            <a:ext cx="2133600" cy="273843"/>
          </a:xfrm>
          <a:prstGeom prst="rect">
            <a:avLst/>
          </a:prstGeom>
        </p:spPr>
        <p:txBody>
          <a:bodyPr/>
          <a:lstStyle/>
          <a:p>
            <a:pPr defTabSz="933450"/>
            <a:fld id="{FD725410-BEFA-4075-99F8-9B76E6135EB8}" type="datetimeFigureOut">
              <a:rPr lang="zh-CN" altLang="en-US" sz="1825" smtClean="0">
                <a:solidFill>
                  <a:srgbClr val="FFFFFF"/>
                </a:solidFill>
              </a:rPr>
            </a:fld>
            <a:endParaRPr lang="zh-CN" altLang="en-US" sz="1825">
              <a:solidFill>
                <a:srgbClr val="FFFFFF"/>
              </a:solidFill>
            </a:endParaRPr>
          </a:p>
        </p:txBody>
      </p:sp>
      <p:sp>
        <p:nvSpPr>
          <p:cNvPr id="5" name="页脚占位符 4"/>
          <p:cNvSpPr>
            <a:spLocks noGrp="1"/>
          </p:cNvSpPr>
          <p:nvPr>
            <p:ph type="ftr" sz="quarter" idx="11"/>
          </p:nvPr>
        </p:nvSpPr>
        <p:spPr>
          <a:xfrm>
            <a:off x="3124206" y="4767268"/>
            <a:ext cx="2895600" cy="273843"/>
          </a:xfrm>
          <a:prstGeom prst="rect">
            <a:avLst/>
          </a:prstGeom>
        </p:spPr>
        <p:txBody>
          <a:bodyPr/>
          <a:lstStyle/>
          <a:p>
            <a:pPr defTabSz="933450"/>
            <a:endParaRPr lang="zh-CN" altLang="en-US" sz="1825">
              <a:solidFill>
                <a:srgbClr val="FFFFFF"/>
              </a:solidFill>
            </a:endParaRPr>
          </a:p>
        </p:txBody>
      </p:sp>
      <p:sp>
        <p:nvSpPr>
          <p:cNvPr id="6" name="灯片编号占位符 5"/>
          <p:cNvSpPr>
            <a:spLocks noGrp="1"/>
          </p:cNvSpPr>
          <p:nvPr>
            <p:ph type="sldNum" sz="quarter" idx="12"/>
          </p:nvPr>
        </p:nvSpPr>
        <p:spPr>
          <a:xfrm>
            <a:off x="6553200" y="4767268"/>
            <a:ext cx="2133600" cy="273843"/>
          </a:xfrm>
          <a:prstGeom prst="rect">
            <a:avLst/>
          </a:prstGeom>
        </p:spPr>
        <p:txBody>
          <a:bodyPr/>
          <a:lstStyle/>
          <a:p>
            <a:pPr defTabSz="933450"/>
            <a:fld id="{ABCBC4E8-88EF-4446-9533-1BB591964EAE}" type="slidenum">
              <a:rPr lang="zh-CN" altLang="en-US" sz="1825" smtClean="0">
                <a:solidFill>
                  <a:srgbClr val="FFFFFF"/>
                </a:solidFill>
              </a:rPr>
            </a:fld>
            <a:endParaRPr lang="zh-CN" altLang="en-US" sz="1825">
              <a:solidFill>
                <a:srgbClr val="FFFFFF"/>
              </a:solidFill>
            </a:endParaRPr>
          </a:p>
        </p:txBody>
      </p:sp>
    </p:spTree>
  </p:cSld>
  <p:clrMapOvr>
    <a:masterClrMapping/>
  </p:clrMapOvr>
  <p:transition spd="slow" advTm="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1.jpe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3.xml"/><Relationship Id="rId8" Type="http://schemas.openxmlformats.org/officeDocument/2006/relationships/slideLayout" Target="../slideLayouts/slideLayout12.xml"/><Relationship Id="rId7" Type="http://schemas.openxmlformats.org/officeDocument/2006/relationships/slideLayout" Target="../slideLayouts/slideLayout11.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3" Type="http://schemas.openxmlformats.org/officeDocument/2006/relationships/slideLayout" Target="../slideLayouts/slideLayout7.xml"/><Relationship Id="rId2" Type="http://schemas.openxmlformats.org/officeDocument/2006/relationships/slideLayout" Target="../slideLayouts/slideLayout6.xml"/><Relationship Id="rId12" Type="http://schemas.openxmlformats.org/officeDocument/2006/relationships/theme" Target="../theme/theme2.xml"/><Relationship Id="rId11" Type="http://schemas.openxmlformats.org/officeDocument/2006/relationships/slideLayout" Target="../slideLayouts/slideLayout15.xml"/><Relationship Id="rId10" Type="http://schemas.openxmlformats.org/officeDocument/2006/relationships/slideLayout" Target="../slideLayouts/slideLayout1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advTm="0">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5.png"/><Relationship Id="rId1"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梯形 6"/>
          <p:cNvSpPr/>
          <p:nvPr/>
        </p:nvSpPr>
        <p:spPr>
          <a:xfrm>
            <a:off x="3250407" y="2893219"/>
            <a:ext cx="2643188" cy="528638"/>
          </a:xfrm>
          <a:prstGeom prst="trapezoid">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0" y="3178969"/>
            <a:ext cx="9144000" cy="1964531"/>
          </a:xfrm>
          <a:prstGeom prst="rect">
            <a:avLst/>
          </a:prstGeom>
          <a:solidFill>
            <a:srgbClr val="1F48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梯形 4"/>
          <p:cNvSpPr/>
          <p:nvPr/>
        </p:nvSpPr>
        <p:spPr>
          <a:xfrm flipV="1">
            <a:off x="3377313" y="2893219"/>
            <a:ext cx="2389374" cy="614363"/>
          </a:xfrm>
          <a:prstGeom prst="trapezoid">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3503168" y="385166"/>
            <a:ext cx="2137662" cy="2137662"/>
          </a:xfrm>
          <a:prstGeom prst="ellipse">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文本框 12"/>
          <p:cNvSpPr txBox="1"/>
          <p:nvPr/>
        </p:nvSpPr>
        <p:spPr>
          <a:xfrm>
            <a:off x="-239571" y="3561337"/>
            <a:ext cx="9623148" cy="584775"/>
          </a:xfrm>
          <a:prstGeom prst="rect">
            <a:avLst/>
          </a:prstGeom>
          <a:noFill/>
        </p:spPr>
        <p:txBody>
          <a:bodyPr wrap="none" rtlCol="0">
            <a:spAutoFit/>
          </a:bodyP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r>
              <a:rPr lang="zh-CN" altLang="en-US" sz="3200" b="1" dirty="0">
                <a:solidFill>
                  <a:schemeClr val="bg1"/>
                </a:solidFill>
                <a:latin typeface="微软雅黑" panose="020B0503020204020204" pitchFamily="34" charset="-122"/>
                <a:ea typeface="微软雅黑" panose="020B0503020204020204" pitchFamily="34" charset="-122"/>
              </a:rPr>
              <a:t>佛山市食品集中交易市场质量安全监督管理规范</a:t>
            </a:r>
            <a:r>
              <a:rPr lang="en-US" altLang="zh-CN" sz="3200" b="1" dirty="0">
                <a:solidFill>
                  <a:schemeClr val="bg1"/>
                </a:solidFill>
                <a:latin typeface="微软雅黑" panose="020B0503020204020204" pitchFamily="34" charset="-122"/>
                <a:ea typeface="微软雅黑" panose="020B0503020204020204" pitchFamily="34" charset="-122"/>
              </a:rPr>
              <a:t>》</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14" name="TextBox 976"/>
          <p:cNvSpPr txBox="1"/>
          <p:nvPr/>
        </p:nvSpPr>
        <p:spPr>
          <a:xfrm>
            <a:off x="3941056" y="4329335"/>
            <a:ext cx="1261884" cy="415498"/>
          </a:xfrm>
          <a:prstGeom prst="rect">
            <a:avLst/>
          </a:prstGeom>
          <a:noFill/>
        </p:spPr>
        <p:txBody>
          <a:bodyPr wrap="none"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政策解读</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11" name="矩形 259"/>
          <p:cNvSpPr>
            <a:spLocks noChangeArrowheads="1"/>
          </p:cNvSpPr>
          <p:nvPr/>
        </p:nvSpPr>
        <p:spPr bwMode="auto">
          <a:xfrm>
            <a:off x="3630072" y="3092678"/>
            <a:ext cx="1899646"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400" b="1" dirty="0">
                <a:solidFill>
                  <a:schemeClr val="bg1"/>
                </a:solidFill>
                <a:cs typeface="Arial" panose="020B0604020202020204" pitchFamily="34" charset="0"/>
              </a:rPr>
              <a:t>佛山市市场安全监管局</a:t>
            </a:r>
            <a:endParaRPr lang="zh-CN" altLang="en-US" sz="1400" b="1" dirty="0">
              <a:solidFill>
                <a:schemeClr val="bg1"/>
              </a:solidFill>
              <a:cs typeface="Arial" panose="020B0604020202020204" pitchFamily="34" charset="0"/>
            </a:endParaRPr>
          </a:p>
        </p:txBody>
      </p:sp>
      <p:pic>
        <p:nvPicPr>
          <p:cNvPr id="2" name="Picture 1"/>
          <p:cNvPicPr>
            <a:picLocks noChangeAspect="1"/>
          </p:cNvPicPr>
          <p:nvPr/>
        </p:nvPicPr>
        <p:blipFill rotWithShape="1">
          <a:blip r:embed="rId1"/>
          <a:srcRect l="53443"/>
          <a:stretch>
            <a:fillRect/>
          </a:stretch>
        </p:blipFill>
        <p:spPr>
          <a:xfrm>
            <a:off x="3956850" y="675311"/>
            <a:ext cx="1246090" cy="1482039"/>
          </a:xfrm>
          <a:prstGeom prst="rect">
            <a:avLst/>
          </a:prstGeom>
        </p:spPr>
      </p:pic>
      <p:sp>
        <p:nvSpPr>
          <p:cNvPr id="12" name="矩形 259"/>
          <p:cNvSpPr>
            <a:spLocks noChangeArrowheads="1"/>
          </p:cNvSpPr>
          <p:nvPr/>
        </p:nvSpPr>
        <p:spPr bwMode="auto">
          <a:xfrm>
            <a:off x="6588224" y="4744833"/>
            <a:ext cx="1899646"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buNone/>
            </a:pPr>
            <a:r>
              <a:rPr lang="en-US" altLang="zh-CN" sz="1400" b="1" dirty="0">
                <a:solidFill>
                  <a:schemeClr val="bg1"/>
                </a:solidFill>
                <a:cs typeface="Arial" panose="020B0604020202020204" pitchFamily="34" charset="0"/>
              </a:rPr>
              <a:t>2018</a:t>
            </a:r>
            <a:r>
              <a:rPr lang="zh-CN" altLang="en-US" sz="1400" b="1" dirty="0">
                <a:solidFill>
                  <a:schemeClr val="bg1"/>
                </a:solidFill>
                <a:cs typeface="Arial" panose="020B0604020202020204" pitchFamily="34" charset="0"/>
              </a:rPr>
              <a:t>年</a:t>
            </a:r>
            <a:r>
              <a:rPr lang="en-US" altLang="zh-CN" sz="1400" b="1" dirty="0">
                <a:solidFill>
                  <a:schemeClr val="bg1"/>
                </a:solidFill>
                <a:cs typeface="Arial" panose="020B0604020202020204" pitchFamily="34" charset="0"/>
              </a:rPr>
              <a:t>12</a:t>
            </a:r>
            <a:r>
              <a:rPr lang="zh-CN" altLang="en-US" sz="1400" b="1" dirty="0">
                <a:solidFill>
                  <a:schemeClr val="bg1"/>
                </a:solidFill>
                <a:cs typeface="Arial" panose="020B0604020202020204" pitchFamily="34" charset="0"/>
              </a:rPr>
              <a:t>月</a:t>
            </a:r>
            <a:endParaRPr lang="zh-CN" altLang="en-US" sz="1400" b="1" dirty="0">
              <a:solidFill>
                <a:schemeClr val="bg1"/>
              </a:solidFill>
              <a:cs typeface="Arial" panose="020B0604020202020204" pitchFamily="34" charset="0"/>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par>
                          <p:cTn id="12" fill="hold">
                            <p:stCondLst>
                              <p:cond delay="949"/>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11"/>
                                        </p:tgtEl>
                                      </p:cBhvr>
                                    </p:animEffect>
                                    <p:animScale>
                                      <p:cBhvr>
                                        <p:cTn id="15" dur="250" autoRev="1" fill="hold"/>
                                        <p:tgtEl>
                                          <p:spTgt spid="11"/>
                                        </p:tgtEl>
                                      </p:cBhvr>
                                      <p:by x="105000" y="105000"/>
                                    </p:animScale>
                                  </p:childTnLst>
                                </p:cTn>
                              </p:par>
                            </p:childTnLst>
                          </p:cTn>
                        </p:par>
                        <p:par>
                          <p:cTn id="16" fill="hold">
                            <p:stCondLst>
                              <p:cond delay="1450"/>
                            </p:stCondLst>
                            <p:childTnLst>
                              <p:par>
                                <p:cTn id="17" presetID="14" presetClass="entr" presetSubtype="1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randombar(horizontal)">
                                      <p:cBhvr>
                                        <p:cTn id="24" dur="500"/>
                                        <p:tgtEl>
                                          <p:spTgt spid="14"/>
                                        </p:tgtEl>
                                      </p:cBhvr>
                                    </p:animEffect>
                                  </p:childTnLst>
                                </p:cTn>
                              </p:par>
                            </p:childTnLst>
                          </p:cTn>
                        </p:par>
                        <p:par>
                          <p:cTn id="25" fill="hold">
                            <p:stCondLst>
                              <p:cond delay="5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2"/>
                                        </p:tgtEl>
                                        <p:attrNameLst>
                                          <p:attrName>ppt_y</p:attrName>
                                        </p:attrNameLst>
                                      </p:cBhvr>
                                      <p:tavLst>
                                        <p:tav tm="0">
                                          <p:val>
                                            <p:strVal val="#ppt_y"/>
                                          </p:val>
                                        </p:tav>
                                        <p:tav tm="100000">
                                          <p:val>
                                            <p:strVal val="#ppt_y"/>
                                          </p:val>
                                        </p:tav>
                                      </p:tavLst>
                                    </p:anim>
                                    <p:anim calcmode="lin" valueType="num">
                                      <p:cBhvr>
                                        <p:cTn id="30"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2"/>
                                        </p:tgtEl>
                                      </p:cBhvr>
                                    </p:animEffect>
                                  </p:childTnLst>
                                </p:cTn>
                              </p:par>
                            </p:childTnLst>
                          </p:cTn>
                        </p:par>
                        <p:par>
                          <p:cTn id="33" fill="hold">
                            <p:stCondLst>
                              <p:cond delay="1350"/>
                            </p:stCondLst>
                            <p:childTnLst>
                              <p:par>
                                <p:cTn id="34" presetID="26" presetClass="emph" presetSubtype="0" fill="hold" grpId="1" nodeType="afterEffect">
                                  <p:stCondLst>
                                    <p:cond delay="0"/>
                                  </p:stCondLst>
                                  <p:iterate type="lt">
                                    <p:tmPct val="0"/>
                                  </p:iterate>
                                  <p:childTnLst>
                                    <p:animEffect transition="out" filter="fade">
                                      <p:cBhvr>
                                        <p:cTn id="35" dur="500" tmFilter="0, 0; .2, .5; .8, .5; 1, 0"/>
                                        <p:tgtEl>
                                          <p:spTgt spid="12"/>
                                        </p:tgtEl>
                                      </p:cBhvr>
                                    </p:animEffect>
                                    <p:animScale>
                                      <p:cBhvr>
                                        <p:cTn id="36" dur="25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1" grpId="0"/>
      <p:bldP spid="11" grpId="1"/>
      <p:bldP spid="12" grpId="0"/>
      <p:bldP spid="1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67494"/>
            <a:ext cx="3600400"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五、主要条文解读</a:t>
            </a:r>
            <a:endParaRPr lang="zh-CN" altLang="en-US" sz="2000" b="1" dirty="0">
              <a:latin typeface="微软雅黑" panose="020B0503020204020204" pitchFamily="34" charset="-122"/>
              <a:ea typeface="微软雅黑" panose="020B0503020204020204" pitchFamily="34" charset="-122"/>
            </a:endParaRPr>
          </a:p>
        </p:txBody>
      </p:sp>
      <p:grpSp>
        <p:nvGrpSpPr>
          <p:cNvPr id="21" name="Group 20"/>
          <p:cNvGrpSpPr/>
          <p:nvPr/>
        </p:nvGrpSpPr>
        <p:grpSpPr>
          <a:xfrm>
            <a:off x="749684" y="1600038"/>
            <a:ext cx="3711206" cy="3564000"/>
            <a:chOff x="1829464" y="1458758"/>
            <a:chExt cx="3966777" cy="5187394"/>
          </a:xfrm>
        </p:grpSpPr>
        <p:grpSp>
          <p:nvGrpSpPr>
            <p:cNvPr id="24" name="Group 23"/>
            <p:cNvGrpSpPr/>
            <p:nvPr/>
          </p:nvGrpSpPr>
          <p:grpSpPr>
            <a:xfrm>
              <a:off x="1972256" y="1458758"/>
              <a:ext cx="292103" cy="5187394"/>
              <a:chOff x="1374772" y="1213680"/>
              <a:chExt cx="274322" cy="5187394"/>
            </a:xfrm>
          </p:grpSpPr>
          <p:sp>
            <p:nvSpPr>
              <p:cNvPr id="43"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4"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Rectangle 44"/>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6" name="Rectangle 45"/>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7"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48" name="Straight Connector 47"/>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25" name="Trapezoid 24"/>
            <p:cNvSpPr/>
            <p:nvPr/>
          </p:nvSpPr>
          <p:spPr>
            <a:xfrm rot="16200000">
              <a:off x="1594832" y="5535072"/>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6" name="Trapezoid 25"/>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7" name="Trapezoid 26"/>
            <p:cNvSpPr/>
            <p:nvPr/>
          </p:nvSpPr>
          <p:spPr>
            <a:xfrm rot="16200000">
              <a:off x="1594832" y="3213972"/>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8" name="Trapezoid 27"/>
            <p:cNvSpPr/>
            <p:nvPr/>
          </p:nvSpPr>
          <p:spPr>
            <a:xfrm rot="16200000">
              <a:off x="1594832" y="2232380"/>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9" name="Pentagon 9"/>
            <p:cNvSpPr/>
            <p:nvPr/>
          </p:nvSpPr>
          <p:spPr>
            <a:xfrm>
              <a:off x="1912729" y="1929815"/>
              <a:ext cx="3510756" cy="733571"/>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0" name="Pentagon 10"/>
            <p:cNvSpPr/>
            <p:nvPr/>
          </p:nvSpPr>
          <p:spPr>
            <a:xfrm>
              <a:off x="1912728" y="3082698"/>
              <a:ext cx="3510756" cy="733571"/>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1" name="Pentagon 11"/>
            <p:cNvSpPr/>
            <p:nvPr/>
          </p:nvSpPr>
          <p:spPr>
            <a:xfrm>
              <a:off x="1912729" y="4235661"/>
              <a:ext cx="3510756" cy="733571"/>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2" name="Pentagon 12"/>
            <p:cNvSpPr/>
            <p:nvPr/>
          </p:nvSpPr>
          <p:spPr>
            <a:xfrm>
              <a:off x="1912729" y="5283736"/>
              <a:ext cx="3510756" cy="733571"/>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5" name="Rectangle 34"/>
            <p:cNvSpPr/>
            <p:nvPr/>
          </p:nvSpPr>
          <p:spPr>
            <a:xfrm>
              <a:off x="2262765" y="2034623"/>
              <a:ext cx="3160718" cy="492765"/>
            </a:xfrm>
            <a:prstGeom prst="rect">
              <a:avLst/>
            </a:prstGeom>
          </p:spPr>
          <p:txBody>
            <a:bodyPr wrap="square">
              <a:spAutoFit/>
            </a:bodyPr>
            <a:lstStyle/>
            <a:p>
              <a:r>
                <a:rPr lang="zh-CN" altLang="zh-CN" sz="1600" b="1" dirty="0">
                  <a:solidFill>
                    <a:schemeClr val="bg1"/>
                  </a:solidFill>
                  <a:latin typeface="微软雅黑" panose="020B0503020204020204" pitchFamily="34" charset="-122"/>
                  <a:ea typeface="微软雅黑" panose="020B0503020204020204" pitchFamily="34" charset="-122"/>
                </a:rPr>
                <a:t>建立并执行食品安全自查制度</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36" name="TextBox 38"/>
            <p:cNvSpPr txBox="1"/>
            <p:nvPr/>
          </p:nvSpPr>
          <p:spPr>
            <a:xfrm>
              <a:off x="1887854" y="1999445"/>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9</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7" name="TextBox 191"/>
            <p:cNvSpPr txBox="1"/>
            <p:nvPr/>
          </p:nvSpPr>
          <p:spPr>
            <a:xfrm>
              <a:off x="1835762" y="3165879"/>
              <a:ext cx="468099"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10</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8" name="TextBox 192"/>
            <p:cNvSpPr txBox="1"/>
            <p:nvPr/>
          </p:nvSpPr>
          <p:spPr>
            <a:xfrm>
              <a:off x="1835762" y="4355060"/>
              <a:ext cx="468099"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11</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9" name="TextBox 193"/>
            <p:cNvSpPr txBox="1"/>
            <p:nvPr/>
          </p:nvSpPr>
          <p:spPr>
            <a:xfrm>
              <a:off x="1829464" y="5403304"/>
              <a:ext cx="468099"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12</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0" name="Rectangle 39"/>
            <p:cNvSpPr/>
            <p:nvPr/>
          </p:nvSpPr>
          <p:spPr>
            <a:xfrm>
              <a:off x="2261863" y="3147103"/>
              <a:ext cx="3221147" cy="564439"/>
            </a:xfrm>
            <a:prstGeom prst="rect">
              <a:avLst/>
            </a:prstGeom>
          </p:spPr>
          <p:txBody>
            <a:bodyPr wrap="square">
              <a:spAutoFit/>
            </a:bodyPr>
            <a:lstStyle/>
            <a:p>
              <a:pPr>
                <a:lnSpc>
                  <a:spcPct val="120000"/>
                </a:lnSpc>
              </a:pPr>
              <a:r>
                <a:rPr lang="zh-CN" altLang="zh-CN" sz="1600" b="1" dirty="0">
                  <a:solidFill>
                    <a:schemeClr val="bg1"/>
                  </a:solidFill>
                  <a:latin typeface="微软雅黑" panose="020B0503020204020204" pitchFamily="34" charset="-122"/>
                  <a:ea typeface="微软雅黑" panose="020B0503020204020204" pitchFamily="34" charset="-122"/>
                </a:rPr>
                <a:t>食品标签应符合</a:t>
              </a:r>
              <a:r>
                <a:rPr lang="zh-CN" altLang="en-US" sz="1600" b="1" dirty="0">
                  <a:solidFill>
                    <a:schemeClr val="bg1"/>
                  </a:solidFill>
                  <a:latin typeface="微软雅黑" panose="020B0503020204020204" pitchFamily="34" charset="-122"/>
                  <a:ea typeface="微软雅黑" panose="020B0503020204020204" pitchFamily="34" charset="-122"/>
                </a:rPr>
                <a:t>法规</a:t>
              </a:r>
              <a:r>
                <a:rPr lang="zh-CN" altLang="zh-CN" sz="1600" b="1" dirty="0">
                  <a:solidFill>
                    <a:schemeClr val="bg1"/>
                  </a:solidFill>
                  <a:latin typeface="微软雅黑" panose="020B0503020204020204" pitchFamily="34" charset="-122"/>
                  <a:ea typeface="微软雅黑" panose="020B0503020204020204" pitchFamily="34" charset="-122"/>
                </a:rPr>
                <a:t>要求</a:t>
              </a:r>
              <a:endParaRPr lang="en-GB"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1" name="Rectangle 40"/>
            <p:cNvSpPr/>
            <p:nvPr/>
          </p:nvSpPr>
          <p:spPr>
            <a:xfrm>
              <a:off x="2249596" y="4371660"/>
              <a:ext cx="3546645" cy="492765"/>
            </a:xfrm>
            <a:prstGeom prst="rect">
              <a:avLst/>
            </a:prstGeom>
          </p:spPr>
          <p:txBody>
            <a:bodyPr wrap="square">
              <a:spAutoFit/>
            </a:bodyPr>
            <a:lstStyle/>
            <a:p>
              <a:pPr lvl="0"/>
              <a:r>
                <a:rPr lang="zh-CN" altLang="en-US" sz="1600" b="1" dirty="0">
                  <a:solidFill>
                    <a:schemeClr val="bg1"/>
                  </a:solidFill>
                  <a:latin typeface="微软雅黑" panose="020B0503020204020204" pitchFamily="34" charset="-122"/>
                  <a:ea typeface="微软雅黑" panose="020B0503020204020204" pitchFamily="34" charset="-122"/>
                </a:rPr>
                <a:t>专柜销售特殊食品</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sp>
          <p:nvSpPr>
            <p:cNvPr id="42" name="Rectangle 41"/>
            <p:cNvSpPr/>
            <p:nvPr/>
          </p:nvSpPr>
          <p:spPr>
            <a:xfrm>
              <a:off x="2230892" y="5432351"/>
              <a:ext cx="3252121"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销售散装食品应进行防护</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grpSp>
      <p:grpSp>
        <p:nvGrpSpPr>
          <p:cNvPr id="86" name="Group 85"/>
          <p:cNvGrpSpPr/>
          <p:nvPr/>
        </p:nvGrpSpPr>
        <p:grpSpPr>
          <a:xfrm>
            <a:off x="4716016" y="1600038"/>
            <a:ext cx="4248473" cy="3564000"/>
            <a:chOff x="1835761" y="1458758"/>
            <a:chExt cx="4541042" cy="5187394"/>
          </a:xfrm>
        </p:grpSpPr>
        <p:grpSp>
          <p:nvGrpSpPr>
            <p:cNvPr id="87" name="Group 86"/>
            <p:cNvGrpSpPr/>
            <p:nvPr/>
          </p:nvGrpSpPr>
          <p:grpSpPr>
            <a:xfrm>
              <a:off x="1972256" y="1458758"/>
              <a:ext cx="292103" cy="5187394"/>
              <a:chOff x="1374772" y="1213680"/>
              <a:chExt cx="274322" cy="5187394"/>
            </a:xfrm>
          </p:grpSpPr>
          <p:sp>
            <p:nvSpPr>
              <p:cNvPr id="104"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5"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6" name="Rectangle 105"/>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7" name="Rectangle 106"/>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8"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109" name="Straight Connector 108"/>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88" name="Trapezoid 87"/>
            <p:cNvSpPr/>
            <p:nvPr/>
          </p:nvSpPr>
          <p:spPr>
            <a:xfrm rot="16200000">
              <a:off x="1594832" y="5535072"/>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9" name="Trapezoid 88"/>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0" name="Trapezoid 89"/>
            <p:cNvSpPr/>
            <p:nvPr/>
          </p:nvSpPr>
          <p:spPr>
            <a:xfrm rot="16200000">
              <a:off x="1594832" y="3213972"/>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1" name="Trapezoid 90"/>
            <p:cNvSpPr/>
            <p:nvPr/>
          </p:nvSpPr>
          <p:spPr>
            <a:xfrm rot="16200000">
              <a:off x="1594832" y="2232380"/>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2" name="Pentagon 9"/>
            <p:cNvSpPr/>
            <p:nvPr/>
          </p:nvSpPr>
          <p:spPr>
            <a:xfrm>
              <a:off x="1912729" y="1929815"/>
              <a:ext cx="3510756" cy="733571"/>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3" name="Pentagon 10"/>
            <p:cNvSpPr/>
            <p:nvPr/>
          </p:nvSpPr>
          <p:spPr>
            <a:xfrm>
              <a:off x="1912728" y="3082698"/>
              <a:ext cx="3510756" cy="733571"/>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4" name="Pentagon 11"/>
            <p:cNvSpPr/>
            <p:nvPr/>
          </p:nvSpPr>
          <p:spPr>
            <a:xfrm>
              <a:off x="1912729" y="4235661"/>
              <a:ext cx="3510756" cy="733571"/>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5" name="Pentagon 12"/>
            <p:cNvSpPr/>
            <p:nvPr/>
          </p:nvSpPr>
          <p:spPr>
            <a:xfrm>
              <a:off x="1912729" y="5283736"/>
              <a:ext cx="3510756" cy="733571"/>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6" name="Rectangle 95"/>
            <p:cNvSpPr/>
            <p:nvPr/>
          </p:nvSpPr>
          <p:spPr>
            <a:xfrm>
              <a:off x="2220595" y="2034623"/>
              <a:ext cx="3592632"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直接接触食品人员取得健康证明</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sp>
          <p:nvSpPr>
            <p:cNvPr id="97" name="TextBox 38"/>
            <p:cNvSpPr txBox="1"/>
            <p:nvPr/>
          </p:nvSpPr>
          <p:spPr>
            <a:xfrm>
              <a:off x="1835761" y="1999445"/>
              <a:ext cx="468099"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13</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8" name="TextBox 191"/>
            <p:cNvSpPr txBox="1"/>
            <p:nvPr/>
          </p:nvSpPr>
          <p:spPr>
            <a:xfrm>
              <a:off x="1835761" y="3165879"/>
              <a:ext cx="468099"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14</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9" name="TextBox 192"/>
            <p:cNvSpPr txBox="1"/>
            <p:nvPr/>
          </p:nvSpPr>
          <p:spPr>
            <a:xfrm>
              <a:off x="1835761" y="4355060"/>
              <a:ext cx="468099"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15</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0" name="TextBox 193"/>
            <p:cNvSpPr txBox="1"/>
            <p:nvPr/>
          </p:nvSpPr>
          <p:spPr>
            <a:xfrm>
              <a:off x="1835761" y="5403304"/>
              <a:ext cx="468099"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16</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1" name="Rectangle 100"/>
            <p:cNvSpPr/>
            <p:nvPr/>
          </p:nvSpPr>
          <p:spPr>
            <a:xfrm>
              <a:off x="2220595" y="3187505"/>
              <a:ext cx="3651975" cy="492765"/>
            </a:xfrm>
            <a:prstGeom prst="rect">
              <a:avLst/>
            </a:prstGeom>
          </p:spPr>
          <p:txBody>
            <a:bodyPr wrap="square">
              <a:spAutoFit/>
            </a:bodyPr>
            <a:lstStyle/>
            <a:p>
              <a:pPr lvl="0"/>
              <a:r>
                <a:rPr lang="zh-CN" altLang="en-US" sz="1600" b="1" dirty="0">
                  <a:solidFill>
                    <a:schemeClr val="bg1"/>
                  </a:solidFill>
                  <a:latin typeface="微软雅黑" panose="020B0503020204020204" pitchFamily="34" charset="-122"/>
                  <a:ea typeface="微软雅黑" panose="020B0503020204020204" pitchFamily="34" charset="-122"/>
                </a:rPr>
                <a:t>按要求</a:t>
              </a:r>
              <a:r>
                <a:rPr lang="zh-CN" altLang="zh-CN" sz="1600" b="1" dirty="0">
                  <a:solidFill>
                    <a:schemeClr val="bg1"/>
                  </a:solidFill>
                  <a:latin typeface="微软雅黑" panose="020B0503020204020204" pitchFamily="34" charset="-122"/>
                  <a:ea typeface="微软雅黑" panose="020B0503020204020204" pitchFamily="34" charset="-122"/>
                </a:rPr>
                <a:t>贮存</a:t>
              </a:r>
              <a:r>
                <a:rPr lang="zh-CN" altLang="en-US" sz="1600" b="1" dirty="0">
                  <a:solidFill>
                    <a:schemeClr val="bg1"/>
                  </a:solidFill>
                  <a:latin typeface="微软雅黑" panose="020B0503020204020204" pitchFamily="34" charset="-122"/>
                  <a:ea typeface="微软雅黑" panose="020B0503020204020204" pitchFamily="34" charset="-122"/>
                </a:rPr>
                <a:t>食品</a:t>
              </a:r>
              <a:r>
                <a:rPr lang="zh-CN" altLang="zh-CN" sz="1600" b="1" dirty="0">
                  <a:solidFill>
                    <a:schemeClr val="bg1"/>
                  </a:solidFill>
                  <a:latin typeface="微软雅黑" panose="020B0503020204020204" pitchFamily="34" charset="-122"/>
                  <a:ea typeface="微软雅黑" panose="020B0503020204020204" pitchFamily="34" charset="-122"/>
                </a:rPr>
                <a:t>定期检查库存</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sp>
          <p:nvSpPr>
            <p:cNvPr id="102" name="Rectangle 101"/>
            <p:cNvSpPr/>
            <p:nvPr/>
          </p:nvSpPr>
          <p:spPr>
            <a:xfrm>
              <a:off x="2249596" y="4371660"/>
              <a:ext cx="4127207" cy="564439"/>
            </a:xfrm>
            <a:prstGeom prst="rect">
              <a:avLst/>
            </a:prstGeom>
          </p:spPr>
          <p:txBody>
            <a:bodyPr wrap="square">
              <a:spAutoFit/>
            </a:bodyPr>
            <a:lstStyle/>
            <a:p>
              <a:pPr>
                <a:lnSpc>
                  <a:spcPct val="120000"/>
                </a:lnSpc>
              </a:pPr>
              <a:r>
                <a:rPr lang="zh-CN" altLang="zh-CN" sz="1600" b="1" dirty="0">
                  <a:solidFill>
                    <a:schemeClr val="bg1"/>
                  </a:solidFill>
                  <a:latin typeface="微软雅黑" panose="020B0503020204020204" pitchFamily="34" charset="-122"/>
                  <a:ea typeface="微软雅黑" panose="020B0503020204020204" pitchFamily="34" charset="-122"/>
                </a:rPr>
                <a:t>清理腐败变质</a:t>
              </a:r>
              <a:r>
                <a:rPr lang="zh-CN" altLang="en-US" sz="1600" b="1" dirty="0">
                  <a:solidFill>
                    <a:schemeClr val="bg1"/>
                  </a:solidFill>
                  <a:latin typeface="微软雅黑" panose="020B0503020204020204" pitchFamily="34" charset="-122"/>
                  <a:ea typeface="微软雅黑" panose="020B0503020204020204" pitchFamily="34" charset="-122"/>
                </a:rPr>
                <a:t>异常</a:t>
              </a:r>
              <a:r>
                <a:rPr lang="zh-CN" altLang="zh-CN" sz="1600" b="1" dirty="0">
                  <a:solidFill>
                    <a:schemeClr val="bg1"/>
                  </a:solidFill>
                  <a:latin typeface="微软雅黑" panose="020B0503020204020204" pitchFamily="34" charset="-122"/>
                  <a:ea typeface="微软雅黑" panose="020B0503020204020204" pitchFamily="34" charset="-122"/>
                </a:rPr>
                <a:t>食品</a:t>
              </a:r>
              <a:endParaRPr lang="en-GB" altLang="zh-CN"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3" name="Rectangle 102"/>
            <p:cNvSpPr/>
            <p:nvPr/>
          </p:nvSpPr>
          <p:spPr>
            <a:xfrm>
              <a:off x="2230892" y="5432351"/>
              <a:ext cx="3068375"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停止销售不合标准</a:t>
              </a:r>
              <a:r>
                <a:rPr lang="zh-CN" altLang="en-US" sz="1600" b="1" dirty="0">
                  <a:solidFill>
                    <a:schemeClr val="bg1"/>
                  </a:solidFill>
                  <a:latin typeface="微软雅黑" panose="020B0503020204020204" pitchFamily="34" charset="-122"/>
                  <a:ea typeface="微软雅黑" panose="020B0503020204020204" pitchFamily="34" charset="-122"/>
                </a:rPr>
                <a:t>的</a:t>
              </a:r>
              <a:r>
                <a:rPr lang="zh-CN" altLang="zh-CN" sz="1600" b="1" dirty="0">
                  <a:solidFill>
                    <a:schemeClr val="bg1"/>
                  </a:solidFill>
                  <a:latin typeface="微软雅黑" panose="020B0503020204020204" pitchFamily="34" charset="-122"/>
                  <a:ea typeface="微软雅黑" panose="020B0503020204020204" pitchFamily="34" charset="-122"/>
                </a:rPr>
                <a:t>食品</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grpSp>
      <p:sp>
        <p:nvSpPr>
          <p:cNvPr id="76" name="TextBox 75"/>
          <p:cNvSpPr txBox="1"/>
          <p:nvPr/>
        </p:nvSpPr>
        <p:spPr>
          <a:xfrm>
            <a:off x="657854" y="944818"/>
            <a:ext cx="7154506" cy="492443"/>
          </a:xfrm>
          <a:prstGeom prst="rect">
            <a:avLst/>
          </a:prstGeom>
          <a:noFill/>
        </p:spPr>
        <p:txBody>
          <a:bodyPr wrap="square" rtlCol="0">
            <a:spAutoFit/>
          </a:bodyPr>
          <a:lstStyle/>
          <a:p>
            <a:pPr algn="ctr" fontAlgn="base">
              <a:lnSpc>
                <a:spcPct val="130000"/>
              </a:lnSpc>
              <a:spcBef>
                <a:spcPct val="0"/>
              </a:spcBef>
              <a:spcAft>
                <a:spcPct val="0"/>
              </a:spcAft>
            </a:pPr>
            <a:r>
              <a:rPr lang="en-US" altLang="zh-CN" sz="2000" b="1" u="sng" dirty="0">
                <a:latin typeface="微软雅黑" panose="020B0503020204020204" pitchFamily="34" charset="-122"/>
                <a:ea typeface="微软雅黑" panose="020B0503020204020204" pitchFamily="34" charset="-122"/>
              </a:rPr>
              <a:t>3</a:t>
            </a:r>
            <a:r>
              <a:rPr lang="zh-CN" altLang="en-US" sz="2000" b="1" u="sng" dirty="0">
                <a:latin typeface="微软雅黑" panose="020B0503020204020204" pitchFamily="34" charset="-122"/>
                <a:ea typeface="微软雅黑" panose="020B0503020204020204" pitchFamily="34" charset="-122"/>
              </a:rPr>
              <a:t>、场内经营者需要做什么？</a:t>
            </a:r>
            <a:endParaRPr lang="zh-CN" altLang="en-US" sz="2000" b="1" u="sng" dirty="0">
              <a:latin typeface="微软雅黑" panose="020B0503020204020204" pitchFamily="34" charset="-122"/>
              <a:ea typeface="微软雅黑" panose="020B0503020204020204" pitchFamily="34" charset="-122"/>
            </a:endParaRPr>
          </a:p>
        </p:txBody>
      </p:sp>
      <p:grpSp>
        <p:nvGrpSpPr>
          <p:cNvPr id="77" name="组合 15"/>
          <p:cNvGrpSpPr/>
          <p:nvPr/>
        </p:nvGrpSpPr>
        <p:grpSpPr>
          <a:xfrm>
            <a:off x="6715262" y="986818"/>
            <a:ext cx="431414" cy="431414"/>
            <a:chOff x="9347515" y="2921594"/>
            <a:chExt cx="1106281" cy="1106281"/>
          </a:xfrm>
        </p:grpSpPr>
        <p:sp>
          <p:nvSpPr>
            <p:cNvPr id="78" name="Oval 20"/>
            <p:cNvSpPr/>
            <p:nvPr/>
          </p:nvSpPr>
          <p:spPr>
            <a:xfrm>
              <a:off x="9347515" y="2921594"/>
              <a:ext cx="1106281" cy="1106281"/>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nvGrpSpPr>
            <p:cNvPr id="79" name="组合 17"/>
            <p:cNvGrpSpPr/>
            <p:nvPr/>
          </p:nvGrpSpPr>
          <p:grpSpPr>
            <a:xfrm>
              <a:off x="9677520" y="3159972"/>
              <a:ext cx="446271" cy="582632"/>
              <a:chOff x="9896690" y="3140691"/>
              <a:chExt cx="425020" cy="554888"/>
            </a:xfrm>
            <a:solidFill>
              <a:srgbClr val="64A0DC"/>
            </a:solidFill>
          </p:grpSpPr>
          <p:sp>
            <p:nvSpPr>
              <p:cNvPr id="80" name="Freeform 37"/>
              <p:cNvSpPr>
                <a:spLocks noEditPoints="1"/>
              </p:cNvSpPr>
              <p:nvPr/>
            </p:nvSpPr>
            <p:spPr bwMode="auto">
              <a:xfrm>
                <a:off x="9896690" y="3140691"/>
                <a:ext cx="425020" cy="554888"/>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accent2"/>
              </a:solidFill>
              <a:ln w="9525">
                <a:noFill/>
                <a:round/>
              </a:ln>
            </p:spPr>
            <p:txBody>
              <a:bodyPr vert="horz" wrap="square" lIns="121920" tIns="60960" rIns="121920" bIns="60960" numCol="1" anchor="t" anchorCtr="0" compatLnSpc="1"/>
              <a:lstStyle/>
              <a:p>
                <a:endParaRPr lang="en-US" sz="2400"/>
              </a:p>
            </p:txBody>
          </p:sp>
          <p:sp>
            <p:nvSpPr>
              <p:cNvPr id="81" name="Freeform 38"/>
              <p:cNvSpPr/>
              <p:nvPr/>
            </p:nvSpPr>
            <p:spPr bwMode="auto">
              <a:xfrm>
                <a:off x="10080866" y="3518487"/>
                <a:ext cx="56669" cy="125146"/>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noFill/>
              <a:ln w="9525">
                <a:noFill/>
                <a:round/>
              </a:ln>
            </p:spPr>
            <p:txBody>
              <a:bodyPr vert="horz" wrap="square" lIns="121920" tIns="60960" rIns="121920" bIns="60960" numCol="1" anchor="t" anchorCtr="0" compatLnSpc="1"/>
              <a:lstStyle/>
              <a:p>
                <a:endParaRPr lang="en-US" sz="2400"/>
              </a:p>
            </p:txBody>
          </p:sp>
        </p:grpSp>
      </p:grpSp>
      <p:pic>
        <p:nvPicPr>
          <p:cNvPr id="82" name="Picture 5"/>
          <p:cNvPicPr>
            <a:picLocks noChangeAspect="1"/>
          </p:cNvPicPr>
          <p:nvPr/>
        </p:nvPicPr>
        <p:blipFill>
          <a:blip r:embed="rId1" cstate="screen"/>
          <a:stretch>
            <a:fillRect/>
          </a:stretch>
        </p:blipFill>
        <p:spPr>
          <a:xfrm>
            <a:off x="6806357" y="1260094"/>
            <a:ext cx="423254" cy="51956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fade">
                                      <p:cBhvr>
                                        <p:cTn id="11" dur="500"/>
                                        <p:tgtEl>
                                          <p:spTgt spid="76"/>
                                        </p:tgtEl>
                                      </p:cBhvr>
                                    </p:animEffect>
                                  </p:childTnLst>
                                </p:cTn>
                              </p:par>
                            </p:childTnLst>
                          </p:cTn>
                        </p:par>
                        <p:par>
                          <p:cTn id="12" fill="hold">
                            <p:stCondLst>
                              <p:cond delay="1000"/>
                            </p:stCondLst>
                            <p:childTnLst>
                              <p:par>
                                <p:cTn id="13" presetID="35" presetClass="entr" presetSubtype="0" fill="hold" nodeType="after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fade">
                                      <p:cBhvr>
                                        <p:cTn id="15" dur="750"/>
                                        <p:tgtEl>
                                          <p:spTgt spid="77"/>
                                        </p:tgtEl>
                                      </p:cBhvr>
                                    </p:animEffect>
                                    <p:anim calcmode="lin" valueType="num">
                                      <p:cBhvr>
                                        <p:cTn id="16" dur="750" fill="hold"/>
                                        <p:tgtEl>
                                          <p:spTgt spid="77"/>
                                        </p:tgtEl>
                                        <p:attrNameLst>
                                          <p:attrName>style.rotation</p:attrName>
                                        </p:attrNameLst>
                                      </p:cBhvr>
                                      <p:tavLst>
                                        <p:tav tm="0">
                                          <p:val>
                                            <p:fltVal val="720"/>
                                          </p:val>
                                        </p:tav>
                                        <p:tav tm="100000">
                                          <p:val>
                                            <p:fltVal val="0"/>
                                          </p:val>
                                        </p:tav>
                                      </p:tavLst>
                                    </p:anim>
                                    <p:anim calcmode="lin" valueType="num">
                                      <p:cBhvr>
                                        <p:cTn id="17" dur="750" fill="hold"/>
                                        <p:tgtEl>
                                          <p:spTgt spid="77"/>
                                        </p:tgtEl>
                                        <p:attrNameLst>
                                          <p:attrName>ppt_h</p:attrName>
                                        </p:attrNameLst>
                                      </p:cBhvr>
                                      <p:tavLst>
                                        <p:tav tm="0">
                                          <p:val>
                                            <p:fltVal val="0"/>
                                          </p:val>
                                        </p:tav>
                                        <p:tav tm="100000">
                                          <p:val>
                                            <p:strVal val="#ppt_h"/>
                                          </p:val>
                                        </p:tav>
                                      </p:tavLst>
                                    </p:anim>
                                    <p:anim calcmode="lin" valueType="num">
                                      <p:cBhvr>
                                        <p:cTn id="18" dur="750" fill="hold"/>
                                        <p:tgtEl>
                                          <p:spTgt spid="77"/>
                                        </p:tgtEl>
                                        <p:attrNameLst>
                                          <p:attrName>ppt_w</p:attrName>
                                        </p:attrNameLst>
                                      </p:cBhvr>
                                      <p:tavLst>
                                        <p:tav tm="0">
                                          <p:val>
                                            <p:fltVal val="0"/>
                                          </p:val>
                                        </p:tav>
                                        <p:tav tm="100000">
                                          <p:val>
                                            <p:strVal val="#ppt_w"/>
                                          </p:val>
                                        </p:tav>
                                      </p:tavLst>
                                    </p:anim>
                                  </p:childTnLst>
                                </p:cTn>
                              </p:par>
                              <p:par>
                                <p:cTn id="19" presetID="42" presetClass="entr" presetSubtype="0" fill="hold" nodeType="withEffect">
                                  <p:stCondLst>
                                    <p:cond delay="0"/>
                                  </p:stCondLst>
                                  <p:childTnLst>
                                    <p:set>
                                      <p:cBhvr>
                                        <p:cTn id="20" dur="1" fill="hold">
                                          <p:stCondLst>
                                            <p:cond delay="0"/>
                                          </p:stCondLst>
                                        </p:cTn>
                                        <p:tgtEl>
                                          <p:spTgt spid="82"/>
                                        </p:tgtEl>
                                        <p:attrNameLst>
                                          <p:attrName>style.visibility</p:attrName>
                                        </p:attrNameLst>
                                      </p:cBhvr>
                                      <p:to>
                                        <p:strVal val="visible"/>
                                      </p:to>
                                    </p:set>
                                    <p:animEffect transition="in" filter="fade">
                                      <p:cBhvr>
                                        <p:cTn id="21" dur="1000"/>
                                        <p:tgtEl>
                                          <p:spTgt spid="82"/>
                                        </p:tgtEl>
                                      </p:cBhvr>
                                    </p:animEffect>
                                    <p:anim calcmode="lin" valueType="num">
                                      <p:cBhvr>
                                        <p:cTn id="22" dur="1000" fill="hold"/>
                                        <p:tgtEl>
                                          <p:spTgt spid="82"/>
                                        </p:tgtEl>
                                        <p:attrNameLst>
                                          <p:attrName>ppt_x</p:attrName>
                                        </p:attrNameLst>
                                      </p:cBhvr>
                                      <p:tavLst>
                                        <p:tav tm="0">
                                          <p:val>
                                            <p:strVal val="#ppt_x"/>
                                          </p:val>
                                        </p:tav>
                                        <p:tav tm="100000">
                                          <p:val>
                                            <p:strVal val="#ppt_x"/>
                                          </p:val>
                                        </p:tav>
                                      </p:tavLst>
                                    </p:anim>
                                    <p:anim calcmode="lin" valueType="num">
                                      <p:cBhvr>
                                        <p:cTn id="23" dur="1000" fill="hold"/>
                                        <p:tgtEl>
                                          <p:spTgt spid="82"/>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86"/>
                                        </p:tgtEl>
                                        <p:attrNameLst>
                                          <p:attrName>style.visibility</p:attrName>
                                        </p:attrNameLst>
                                      </p:cBhvr>
                                      <p:to>
                                        <p:strVal val="visible"/>
                                      </p:to>
                                    </p:set>
                                    <p:animEffect transition="in" filter="fade">
                                      <p:cBhvr>
                                        <p:cTn id="33" dur="1000"/>
                                        <p:tgtEl>
                                          <p:spTgt spid="86"/>
                                        </p:tgtEl>
                                      </p:cBhvr>
                                    </p:animEffect>
                                    <p:anim calcmode="lin" valueType="num">
                                      <p:cBhvr>
                                        <p:cTn id="34" dur="1000" fill="hold"/>
                                        <p:tgtEl>
                                          <p:spTgt spid="86"/>
                                        </p:tgtEl>
                                        <p:attrNameLst>
                                          <p:attrName>ppt_x</p:attrName>
                                        </p:attrNameLst>
                                      </p:cBhvr>
                                      <p:tavLst>
                                        <p:tav tm="0">
                                          <p:val>
                                            <p:strVal val="#ppt_x"/>
                                          </p:val>
                                        </p:tav>
                                        <p:tav tm="100000">
                                          <p:val>
                                            <p:strVal val="#ppt_x"/>
                                          </p:val>
                                        </p:tav>
                                      </p:tavLst>
                                    </p:anim>
                                    <p:anim calcmode="lin" valueType="num">
                                      <p:cBhvr>
                                        <p:cTn id="35"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67494"/>
            <a:ext cx="3600400"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五、主要条文解读</a:t>
            </a:r>
            <a:endParaRPr lang="zh-CN" altLang="en-US" sz="2000" b="1" dirty="0">
              <a:latin typeface="微软雅黑" panose="020B0503020204020204" pitchFamily="34" charset="-122"/>
              <a:ea typeface="微软雅黑" panose="020B0503020204020204" pitchFamily="34" charset="-122"/>
            </a:endParaRPr>
          </a:p>
        </p:txBody>
      </p:sp>
      <p:sp>
        <p:nvSpPr>
          <p:cNvPr id="4" name="Rectangle 4"/>
          <p:cNvSpPr/>
          <p:nvPr/>
        </p:nvSpPr>
        <p:spPr>
          <a:xfrm>
            <a:off x="1640192" y="1923678"/>
            <a:ext cx="5596104" cy="27551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a:endParaRPr lang="en-US" sz="2400">
              <a:solidFill>
                <a:schemeClr val="bg1"/>
              </a:solidFill>
            </a:endParaRPr>
          </a:p>
        </p:txBody>
      </p:sp>
      <p:grpSp>
        <p:nvGrpSpPr>
          <p:cNvPr id="6" name="Group 9"/>
          <p:cNvGrpSpPr/>
          <p:nvPr/>
        </p:nvGrpSpPr>
        <p:grpSpPr>
          <a:xfrm>
            <a:off x="6300192" y="4024262"/>
            <a:ext cx="647523" cy="480154"/>
            <a:chOff x="4572000" y="3414713"/>
            <a:chExt cx="374651" cy="277813"/>
          </a:xfrm>
          <a:solidFill>
            <a:schemeClr val="bg1"/>
          </a:solidFill>
        </p:grpSpPr>
        <p:sp>
          <p:nvSpPr>
            <p:cNvPr id="7"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solidFill>
              </a:endParaRPr>
            </a:p>
          </p:txBody>
        </p:sp>
        <p:sp>
          <p:nvSpPr>
            <p:cNvPr id="8"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solidFill>
              </a:endParaRPr>
            </a:p>
          </p:txBody>
        </p:sp>
      </p:grpSp>
      <p:sp>
        <p:nvSpPr>
          <p:cNvPr id="33" name="矩形 47"/>
          <p:cNvSpPr>
            <a:spLocks noChangeArrowheads="1"/>
          </p:cNvSpPr>
          <p:nvPr/>
        </p:nvSpPr>
        <p:spPr bwMode="auto">
          <a:xfrm>
            <a:off x="2000172" y="2484427"/>
            <a:ext cx="4608512" cy="117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6" rIns="68571" bIns="3428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50000"/>
              </a:lnSpc>
              <a:spcBef>
                <a:spcPct val="0"/>
              </a:spcBef>
              <a:buNone/>
            </a:pPr>
            <a:r>
              <a:rPr lang="zh-CN" altLang="en-US" sz="1600" b="1" dirty="0">
                <a:solidFill>
                  <a:schemeClr val="bg1"/>
                </a:solidFill>
                <a:sym typeface="微软雅黑" panose="020B0503020204020204" pitchFamily="34" charset="-122"/>
              </a:rPr>
              <a:t>食品集中交易市场开办者、经营者、贮存服务提供者违反本规范相关规定的，依照</a:t>
            </a:r>
            <a:r>
              <a:rPr lang="en-US" altLang="zh-CN" sz="1600" b="1" dirty="0">
                <a:solidFill>
                  <a:schemeClr val="bg1"/>
                </a:solidFill>
                <a:sym typeface="微软雅黑" panose="020B0503020204020204" pitchFamily="34" charset="-122"/>
              </a:rPr>
              <a:t>《</a:t>
            </a:r>
            <a:r>
              <a:rPr lang="zh-CN" altLang="en-US" sz="1600" b="1" dirty="0">
                <a:solidFill>
                  <a:schemeClr val="bg1"/>
                </a:solidFill>
                <a:sym typeface="微软雅黑" panose="020B0503020204020204" pitchFamily="34" charset="-122"/>
              </a:rPr>
              <a:t>中华人民共和国食品安全法</a:t>
            </a:r>
            <a:r>
              <a:rPr lang="en-US" altLang="zh-CN" sz="1600" b="1" dirty="0">
                <a:solidFill>
                  <a:schemeClr val="bg1"/>
                </a:solidFill>
                <a:sym typeface="微软雅黑" panose="020B0503020204020204" pitchFamily="34" charset="-122"/>
              </a:rPr>
              <a:t>》</a:t>
            </a:r>
            <a:r>
              <a:rPr lang="zh-CN" altLang="en-US" sz="1600" b="1" dirty="0">
                <a:solidFill>
                  <a:schemeClr val="bg1"/>
                </a:solidFill>
                <a:sym typeface="微软雅黑" panose="020B0503020204020204" pitchFamily="34" charset="-122"/>
              </a:rPr>
              <a:t>以及有关法律法规的规定给予处罚。</a:t>
            </a:r>
            <a:endParaRPr lang="zh-CN" altLang="en-US" sz="1600" b="1" dirty="0">
              <a:solidFill>
                <a:schemeClr val="bg1"/>
              </a:solidFill>
              <a:sym typeface="微软雅黑" panose="020B0503020204020204" pitchFamily="34" charset="-122"/>
            </a:endParaRPr>
          </a:p>
        </p:txBody>
      </p:sp>
      <p:sp>
        <p:nvSpPr>
          <p:cNvPr id="36" name="TextBox 35"/>
          <p:cNvSpPr txBox="1"/>
          <p:nvPr/>
        </p:nvSpPr>
        <p:spPr>
          <a:xfrm>
            <a:off x="657854" y="944818"/>
            <a:ext cx="7154506" cy="453457"/>
          </a:xfrm>
          <a:prstGeom prst="rect">
            <a:avLst/>
          </a:prstGeom>
          <a:noFill/>
        </p:spPr>
        <p:txBody>
          <a:bodyPr wrap="square" rtlCol="0">
            <a:spAutoFit/>
          </a:bodyPr>
          <a:lstStyle/>
          <a:p>
            <a:pPr algn="ctr" fontAlgn="base">
              <a:lnSpc>
                <a:spcPct val="130000"/>
              </a:lnSpc>
              <a:spcBef>
                <a:spcPct val="0"/>
              </a:spcBef>
              <a:spcAft>
                <a:spcPct val="0"/>
              </a:spcAft>
            </a:pPr>
            <a:r>
              <a:rPr lang="en-US" altLang="zh-CN" sz="2000" b="1" u="sng" dirty="0">
                <a:latin typeface="微软雅黑" panose="020B0503020204020204" pitchFamily="34" charset="-122"/>
                <a:ea typeface="微软雅黑" panose="020B0503020204020204" pitchFamily="34" charset="-122"/>
              </a:rPr>
              <a:t>4</a:t>
            </a:r>
            <a:r>
              <a:rPr lang="zh-CN" altLang="en-US" sz="2000" b="1" u="sng" dirty="0">
                <a:latin typeface="微软雅黑" panose="020B0503020204020204" pitchFamily="34" charset="-122"/>
                <a:ea typeface="微软雅黑" panose="020B0503020204020204" pitchFamily="34" charset="-122"/>
              </a:rPr>
              <a:t>、违反本管理规范将受到什么处罚？</a:t>
            </a:r>
            <a:endParaRPr lang="zh-CN" altLang="en-US" sz="2000" b="1" u="sng" dirty="0">
              <a:latin typeface="微软雅黑" panose="020B0503020204020204" pitchFamily="34" charset="-122"/>
              <a:ea typeface="微软雅黑" panose="020B0503020204020204" pitchFamily="34" charset="-122"/>
            </a:endParaRPr>
          </a:p>
        </p:txBody>
      </p:sp>
      <p:grpSp>
        <p:nvGrpSpPr>
          <p:cNvPr id="37" name="组合 15"/>
          <p:cNvGrpSpPr/>
          <p:nvPr/>
        </p:nvGrpSpPr>
        <p:grpSpPr>
          <a:xfrm>
            <a:off x="6715262" y="986818"/>
            <a:ext cx="431414" cy="431414"/>
            <a:chOff x="9347515" y="2921594"/>
            <a:chExt cx="1106281" cy="1106281"/>
          </a:xfrm>
        </p:grpSpPr>
        <p:sp>
          <p:nvSpPr>
            <p:cNvPr id="38" name="Oval 20"/>
            <p:cNvSpPr/>
            <p:nvPr/>
          </p:nvSpPr>
          <p:spPr>
            <a:xfrm>
              <a:off x="9347515" y="2921594"/>
              <a:ext cx="1106281" cy="1106281"/>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nvGrpSpPr>
            <p:cNvPr id="39" name="组合 17"/>
            <p:cNvGrpSpPr/>
            <p:nvPr/>
          </p:nvGrpSpPr>
          <p:grpSpPr>
            <a:xfrm>
              <a:off x="9677520" y="3159972"/>
              <a:ext cx="446271" cy="582632"/>
              <a:chOff x="9896690" y="3140691"/>
              <a:chExt cx="425020" cy="554888"/>
            </a:xfrm>
            <a:solidFill>
              <a:srgbClr val="64A0DC"/>
            </a:solidFill>
          </p:grpSpPr>
          <p:sp>
            <p:nvSpPr>
              <p:cNvPr id="40" name="Freeform 37"/>
              <p:cNvSpPr>
                <a:spLocks noEditPoints="1"/>
              </p:cNvSpPr>
              <p:nvPr/>
            </p:nvSpPr>
            <p:spPr bwMode="auto">
              <a:xfrm>
                <a:off x="9896690" y="3140691"/>
                <a:ext cx="425020" cy="554888"/>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accent2"/>
              </a:solidFill>
              <a:ln w="9525">
                <a:noFill/>
                <a:round/>
              </a:ln>
            </p:spPr>
            <p:txBody>
              <a:bodyPr vert="horz" wrap="square" lIns="121920" tIns="60960" rIns="121920" bIns="60960" numCol="1" anchor="t" anchorCtr="0" compatLnSpc="1"/>
              <a:lstStyle/>
              <a:p>
                <a:endParaRPr lang="en-US" sz="2400"/>
              </a:p>
            </p:txBody>
          </p:sp>
          <p:sp>
            <p:nvSpPr>
              <p:cNvPr id="41" name="Freeform 38"/>
              <p:cNvSpPr/>
              <p:nvPr/>
            </p:nvSpPr>
            <p:spPr bwMode="auto">
              <a:xfrm>
                <a:off x="10080866" y="3518487"/>
                <a:ext cx="56669" cy="125146"/>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noFill/>
              <a:ln w="9525">
                <a:noFill/>
                <a:round/>
              </a:ln>
            </p:spPr>
            <p:txBody>
              <a:bodyPr vert="horz" wrap="square" lIns="121920" tIns="60960" rIns="121920" bIns="60960" numCol="1" anchor="t" anchorCtr="0" compatLnSpc="1"/>
              <a:lstStyle/>
              <a:p>
                <a:endParaRPr lang="en-US" sz="2400"/>
              </a:p>
            </p:txBody>
          </p:sp>
        </p:grpSp>
      </p:grpSp>
      <p:pic>
        <p:nvPicPr>
          <p:cNvPr id="42" name="Picture 5"/>
          <p:cNvPicPr>
            <a:picLocks noChangeAspect="1"/>
          </p:cNvPicPr>
          <p:nvPr/>
        </p:nvPicPr>
        <p:blipFill>
          <a:blip r:embed="rId1" cstate="screen"/>
          <a:stretch>
            <a:fillRect/>
          </a:stretch>
        </p:blipFill>
        <p:spPr>
          <a:xfrm>
            <a:off x="6806357" y="1260094"/>
            <a:ext cx="423254" cy="51956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500"/>
                                        <p:tgtEl>
                                          <p:spTgt spid="36"/>
                                        </p:tgtEl>
                                      </p:cBhvr>
                                    </p:animEffect>
                                  </p:childTnLst>
                                </p:cTn>
                              </p:par>
                            </p:childTnLst>
                          </p:cTn>
                        </p:par>
                        <p:par>
                          <p:cTn id="12" fill="hold">
                            <p:stCondLst>
                              <p:cond delay="1000"/>
                            </p:stCondLst>
                            <p:childTnLst>
                              <p:par>
                                <p:cTn id="13" presetID="35" presetClass="entr" presetSubtype="0" fill="hold"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750"/>
                                        <p:tgtEl>
                                          <p:spTgt spid="37"/>
                                        </p:tgtEl>
                                      </p:cBhvr>
                                    </p:animEffect>
                                    <p:anim calcmode="lin" valueType="num">
                                      <p:cBhvr>
                                        <p:cTn id="16" dur="750" fill="hold"/>
                                        <p:tgtEl>
                                          <p:spTgt spid="37"/>
                                        </p:tgtEl>
                                        <p:attrNameLst>
                                          <p:attrName>style.rotation</p:attrName>
                                        </p:attrNameLst>
                                      </p:cBhvr>
                                      <p:tavLst>
                                        <p:tav tm="0">
                                          <p:val>
                                            <p:fltVal val="720"/>
                                          </p:val>
                                        </p:tav>
                                        <p:tav tm="100000">
                                          <p:val>
                                            <p:fltVal val="0"/>
                                          </p:val>
                                        </p:tav>
                                      </p:tavLst>
                                    </p:anim>
                                    <p:anim calcmode="lin" valueType="num">
                                      <p:cBhvr>
                                        <p:cTn id="17" dur="750" fill="hold"/>
                                        <p:tgtEl>
                                          <p:spTgt spid="37"/>
                                        </p:tgtEl>
                                        <p:attrNameLst>
                                          <p:attrName>ppt_h</p:attrName>
                                        </p:attrNameLst>
                                      </p:cBhvr>
                                      <p:tavLst>
                                        <p:tav tm="0">
                                          <p:val>
                                            <p:fltVal val="0"/>
                                          </p:val>
                                        </p:tav>
                                        <p:tav tm="100000">
                                          <p:val>
                                            <p:strVal val="#ppt_h"/>
                                          </p:val>
                                        </p:tav>
                                      </p:tavLst>
                                    </p:anim>
                                    <p:anim calcmode="lin" valueType="num">
                                      <p:cBhvr>
                                        <p:cTn id="18" dur="750" fill="hold"/>
                                        <p:tgtEl>
                                          <p:spTgt spid="37"/>
                                        </p:tgtEl>
                                        <p:attrNameLst>
                                          <p:attrName>ppt_w</p:attrName>
                                        </p:attrNameLst>
                                      </p:cBhvr>
                                      <p:tavLst>
                                        <p:tav tm="0">
                                          <p:val>
                                            <p:fltVal val="0"/>
                                          </p:val>
                                        </p:tav>
                                        <p:tav tm="100000">
                                          <p:val>
                                            <p:strVal val="#ppt_w"/>
                                          </p:val>
                                        </p:tav>
                                      </p:tavLst>
                                    </p:anim>
                                  </p:childTnLst>
                                </p:cTn>
                              </p:par>
                              <p:par>
                                <p:cTn id="19" presetID="42" presetClass="entr" presetSubtype="0" fill="hold"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fade">
                                      <p:cBhvr>
                                        <p:cTn id="21" dur="1000"/>
                                        <p:tgtEl>
                                          <p:spTgt spid="42"/>
                                        </p:tgtEl>
                                      </p:cBhvr>
                                    </p:animEffect>
                                    <p:anim calcmode="lin" valueType="num">
                                      <p:cBhvr>
                                        <p:cTn id="22" dur="1000" fill="hold"/>
                                        <p:tgtEl>
                                          <p:spTgt spid="42"/>
                                        </p:tgtEl>
                                        <p:attrNameLst>
                                          <p:attrName>ppt_x</p:attrName>
                                        </p:attrNameLst>
                                      </p:cBhvr>
                                      <p:tavLst>
                                        <p:tav tm="0">
                                          <p:val>
                                            <p:strVal val="#ppt_x"/>
                                          </p:val>
                                        </p:tav>
                                        <p:tav tm="100000">
                                          <p:val>
                                            <p:strVal val="#ppt_x"/>
                                          </p:val>
                                        </p:tav>
                                      </p:tavLst>
                                    </p:anim>
                                    <p:anim calcmode="lin" valueType="num">
                                      <p:cBhvr>
                                        <p:cTn id="23" dur="1000" fill="hold"/>
                                        <p:tgtEl>
                                          <p:spTgt spid="42"/>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1+#ppt_w/2"/>
                                          </p:val>
                                        </p:tav>
                                        <p:tav tm="100000">
                                          <p:val>
                                            <p:strVal val="#ppt_x"/>
                                          </p:val>
                                        </p:tav>
                                      </p:tavLst>
                                    </p:anim>
                                    <p:anim calcmode="lin" valueType="num">
                                      <p:cBhvr additive="base">
                                        <p:cTn id="28" dur="500" fill="hold"/>
                                        <p:tgtEl>
                                          <p:spTgt spid="4"/>
                                        </p:tgtEl>
                                        <p:attrNameLst>
                                          <p:attrName>ppt_y</p:attrName>
                                        </p:attrNameLst>
                                      </p:cBhvr>
                                      <p:tavLst>
                                        <p:tav tm="0">
                                          <p:val>
                                            <p:strVal val="#ppt_y"/>
                                          </p:val>
                                        </p:tav>
                                        <p:tav tm="100000">
                                          <p:val>
                                            <p:strVal val="#ppt_y"/>
                                          </p:val>
                                        </p:tav>
                                      </p:tavLst>
                                    </p:anim>
                                  </p:childTnLst>
                                </p:cTn>
                              </p:par>
                              <p:par>
                                <p:cTn id="29" presetID="14" presetClass="entr" presetSubtype="1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randombar(horizontal)">
                                      <p:cBhvr>
                                        <p:cTn id="31" dur="400"/>
                                        <p:tgtEl>
                                          <p:spTgt spid="33"/>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350" fill="hold"/>
                                        <p:tgtEl>
                                          <p:spTgt spid="6"/>
                                        </p:tgtEl>
                                        <p:attrNameLst>
                                          <p:attrName>ppt_w</p:attrName>
                                        </p:attrNameLst>
                                      </p:cBhvr>
                                      <p:tavLst>
                                        <p:tav tm="0">
                                          <p:val>
                                            <p:fltVal val="0"/>
                                          </p:val>
                                        </p:tav>
                                        <p:tav tm="100000">
                                          <p:val>
                                            <p:strVal val="#ppt_w"/>
                                          </p:val>
                                        </p:tav>
                                      </p:tavLst>
                                    </p:anim>
                                    <p:anim calcmode="lin" valueType="num">
                                      <p:cBhvr>
                                        <p:cTn id="36" dur="350" fill="hold"/>
                                        <p:tgtEl>
                                          <p:spTgt spid="6"/>
                                        </p:tgtEl>
                                        <p:attrNameLst>
                                          <p:attrName>ppt_h</p:attrName>
                                        </p:attrNameLst>
                                      </p:cBhvr>
                                      <p:tavLst>
                                        <p:tav tm="0">
                                          <p:val>
                                            <p:fltVal val="0"/>
                                          </p:val>
                                        </p:tav>
                                        <p:tav tm="100000">
                                          <p:val>
                                            <p:strVal val="#ppt_h"/>
                                          </p:val>
                                        </p:tav>
                                      </p:tavLst>
                                    </p:anim>
                                    <p:animEffect transition="in" filter="fade">
                                      <p:cBhvr>
                                        <p:cTn id="37" dur="350"/>
                                        <p:tgtEl>
                                          <p:spTgt spid="6"/>
                                        </p:tgtEl>
                                      </p:cBhvr>
                                    </p:animEffect>
                                  </p:childTnLst>
                                </p:cTn>
                              </p:par>
                            </p:childTnLst>
                          </p:cTn>
                        </p:par>
                        <p:par>
                          <p:cTn id="38" fill="hold">
                            <p:stCondLst>
                              <p:cond delay="3000"/>
                            </p:stCondLst>
                            <p:childTnLst>
                              <p:par>
                                <p:cTn id="39" presetID="26" presetClass="emph" presetSubtype="0" fill="hold" nodeType="afterEffect">
                                  <p:stCondLst>
                                    <p:cond delay="0"/>
                                  </p:stCondLst>
                                  <p:childTnLst>
                                    <p:animEffect transition="out" filter="fade">
                                      <p:cBhvr>
                                        <p:cTn id="40" dur="500" tmFilter="0, 0; .2, .5; .8, .5; 1, 0"/>
                                        <p:tgtEl>
                                          <p:spTgt spid="6"/>
                                        </p:tgtEl>
                                      </p:cBhvr>
                                    </p:animEffect>
                                    <p:animScale>
                                      <p:cBhvr>
                                        <p:cTn id="41"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33"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stretch>
            <a:fillRect/>
          </a:stretch>
        </p:blipFill>
        <p:spPr>
          <a:xfrm>
            <a:off x="3189469" y="3075806"/>
            <a:ext cx="2030603" cy="2027600"/>
          </a:xfrm>
          <a:prstGeom prst="rect">
            <a:avLst/>
          </a:prstGeom>
        </p:spPr>
      </p:pic>
      <p:sp>
        <p:nvSpPr>
          <p:cNvPr id="3" name="Rectangle 17"/>
          <p:cNvSpPr>
            <a:spLocks noChangeArrowheads="1"/>
          </p:cNvSpPr>
          <p:nvPr/>
        </p:nvSpPr>
        <p:spPr bwMode="gray">
          <a:xfrm>
            <a:off x="0" y="2248707"/>
            <a:ext cx="9144000" cy="1025122"/>
          </a:xfrm>
          <a:prstGeom prst="rect">
            <a:avLst/>
          </a:prstGeom>
          <a:solidFill>
            <a:schemeClr val="tx2">
              <a:lumMod val="75000"/>
            </a:schemeClr>
          </a:solidFill>
          <a:ln w="9525">
            <a:noFill/>
            <a:miter lim="800000"/>
          </a:ln>
        </p:spPr>
        <p:txBody>
          <a:bodyPr wrap="none" anchor="ctr"/>
          <a:lstStyle/>
          <a:p>
            <a:pPr>
              <a:defRPr/>
            </a:pPr>
            <a:endParaRPr lang="zh-CN" altLang="en-US" kern="0" dirty="0">
              <a:solidFill>
                <a:srgbClr val="005397"/>
              </a:solidFill>
              <a:latin typeface="Arial" panose="020B0604020202020204"/>
              <a:ea typeface="微软雅黑" panose="020B0503020204020204" pitchFamily="34" charset="-122"/>
            </a:endParaRPr>
          </a:p>
        </p:txBody>
      </p:sp>
      <p:sp>
        <p:nvSpPr>
          <p:cNvPr id="15" name="Rectangle 3"/>
          <p:cNvSpPr>
            <a:spLocks noChangeArrowheads="1"/>
          </p:cNvSpPr>
          <p:nvPr/>
        </p:nvSpPr>
        <p:spPr bwMode="auto">
          <a:xfrm>
            <a:off x="827584" y="2427734"/>
            <a:ext cx="7560068" cy="1214009"/>
          </a:xfrm>
          <a:prstGeom prst="rect">
            <a:avLst/>
          </a:prstGeom>
          <a:noFill/>
          <a:ln w="3175" algn="ctr">
            <a:noFill/>
            <a:prstDash val="dash"/>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spcBef>
                <a:spcPct val="20000"/>
              </a:spcBef>
              <a:buClr>
                <a:srgbClr val="5B8CC1"/>
              </a:buClr>
              <a:buFont typeface="Wingdings" panose="05000000000000000000" pitchFamily="2" charset="2"/>
              <a:buNone/>
              <a:defRPr/>
            </a:pPr>
            <a:r>
              <a:rPr lang="zh-CN" altLang="en-US" b="1" kern="0" dirty="0">
                <a:solidFill>
                  <a:prstClr val="white"/>
                </a:solidFill>
                <a:latin typeface="微软雅黑" panose="020B0503020204020204" pitchFamily="34" charset="-122"/>
                <a:ea typeface="微软雅黑" panose="020B0503020204020204" pitchFamily="34" charset="-122"/>
              </a:rPr>
              <a:t>本管理规定实施过程中，社会各界如有疑问，欢迎向佛山市</a:t>
            </a:r>
            <a:endParaRPr lang="zh-CN" altLang="en-US" b="1" kern="0" dirty="0">
              <a:solidFill>
                <a:prstClr val="white"/>
              </a:solidFill>
              <a:latin typeface="微软雅黑" panose="020B0503020204020204" pitchFamily="34" charset="-122"/>
              <a:ea typeface="微软雅黑" panose="020B0503020204020204" pitchFamily="34" charset="-122"/>
            </a:endParaRPr>
          </a:p>
          <a:p>
            <a:pPr algn="ctr">
              <a:spcBef>
                <a:spcPct val="20000"/>
              </a:spcBef>
              <a:buClr>
                <a:srgbClr val="5B8CC1"/>
              </a:buClr>
              <a:buFont typeface="Wingdings" panose="05000000000000000000" pitchFamily="2" charset="2"/>
              <a:buNone/>
              <a:defRPr/>
            </a:pPr>
            <a:r>
              <a:rPr lang="zh-CN" altLang="en-US" b="1" kern="0" dirty="0">
                <a:solidFill>
                  <a:prstClr val="white"/>
                </a:solidFill>
                <a:latin typeface="微软雅黑" panose="020B0503020204020204" pitchFamily="34" charset="-122"/>
                <a:ea typeface="微软雅黑" panose="020B0503020204020204" pitchFamily="34" charset="-122"/>
              </a:rPr>
              <a:t>市场安全监管局反映，联系电话：</a:t>
            </a:r>
            <a:r>
              <a:rPr lang="en-US" altLang="zh-CN" b="1" kern="0" dirty="0">
                <a:solidFill>
                  <a:prstClr val="white"/>
                </a:solidFill>
                <a:latin typeface="微软雅黑" panose="020B0503020204020204" pitchFamily="34" charset="-122"/>
                <a:ea typeface="微软雅黑" panose="020B0503020204020204" pitchFamily="34" charset="-122"/>
              </a:rPr>
              <a:t>0757- 8278 9958 </a:t>
            </a:r>
            <a:r>
              <a:rPr lang="zh-CN" altLang="en-US" b="1" kern="0" dirty="0">
                <a:solidFill>
                  <a:prstClr val="white"/>
                </a:solidFill>
                <a:latin typeface="微软雅黑" panose="020B0503020204020204" pitchFamily="34" charset="-122"/>
                <a:ea typeface="微软雅黑" panose="020B0503020204020204" pitchFamily="34" charset="-122"/>
              </a:rPr>
              <a:t>。</a:t>
            </a:r>
            <a:endParaRPr lang="zh-CN" altLang="en-US" sz="1100" kern="0" dirty="0">
              <a:solidFill>
                <a:prstClr val="white"/>
              </a:solidFill>
              <a:latin typeface="微软雅黑" panose="020B0503020204020204" pitchFamily="34" charset="-122"/>
              <a:ea typeface="微软雅黑" panose="020B0503020204020204" pitchFamily="34" charset="-122"/>
            </a:endParaRPr>
          </a:p>
        </p:txBody>
      </p:sp>
      <p:pic>
        <p:nvPicPr>
          <p:cNvPr id="17" name="Picture 10" descr="png-06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956" y="2420491"/>
            <a:ext cx="3937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915055" y="1314537"/>
            <a:ext cx="3358169" cy="967447"/>
          </a:xfrm>
          <a:prstGeom prst="rect">
            <a:avLst/>
          </a:prstGeom>
          <a:noFill/>
        </p:spPr>
        <p:txBody>
          <a:bodyPr wrap="none" lIns="87252" tIns="43626" rIns="87252" bIns="43626" rtlCol="0">
            <a:spAutoFit/>
          </a:bodyPr>
          <a:lstStyle>
            <a:defPPr>
              <a:defRPr lang="zh-CN"/>
            </a:defPPr>
            <a:lvl1pPr algn="just">
              <a:defRPr sz="3200" b="1">
                <a:solidFill>
                  <a:srgbClr val="FF6D6D"/>
                </a:solidFill>
                <a:latin typeface="Raleway" panose="020B0003030101060003" pitchFamily="34" charset="0"/>
              </a:defRPr>
            </a:lvl1pPr>
          </a:lstStyle>
          <a:p>
            <a:pPr defTabSz="933450"/>
            <a:r>
              <a:rPr lang="en-US" altLang="zh-CN" sz="5715" dirty="0">
                <a:solidFill>
                  <a:schemeClr val="tx2">
                    <a:lumMod val="75000"/>
                  </a:schemeClr>
                </a:solidFill>
                <a:latin typeface="微软雅黑" panose="020B0503020204020204" pitchFamily="34" charset="-122"/>
                <a:ea typeface="微软雅黑" panose="020B0503020204020204" pitchFamily="34" charset="-122"/>
              </a:rPr>
              <a:t>THANKS</a:t>
            </a:r>
            <a:endParaRPr lang="zh-CN" altLang="en-US" sz="5715" dirty="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randombar(horizontal)">
                                      <p:cBhvr>
                                        <p:cTn id="10" dur="500"/>
                                        <p:tgtEl>
                                          <p:spTgt spid="15"/>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par>
                          <p:cTn id="15" fill="hold">
                            <p:stCondLst>
                              <p:cond delay="1000"/>
                            </p:stCondLst>
                            <p:childTnLst>
                              <p:par>
                                <p:cTn id="16" presetID="45"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anim calcmode="lin" valueType="num">
                                      <p:cBhvr>
                                        <p:cTn id="19" dur="2000" fill="hold"/>
                                        <p:tgtEl>
                                          <p:spTgt spid="2"/>
                                        </p:tgtEl>
                                        <p:attrNameLst>
                                          <p:attrName>ppt_w</p:attrName>
                                        </p:attrNameLst>
                                      </p:cBhvr>
                                      <p:tavLst>
                                        <p:tav tm="0" fmla="#ppt_w*sin(2.5*pi*$)">
                                          <p:val>
                                            <p:fltVal val="0"/>
                                          </p:val>
                                        </p:tav>
                                        <p:tav tm="100000">
                                          <p:val>
                                            <p:fltVal val="1"/>
                                          </p:val>
                                        </p:tav>
                                      </p:tavLst>
                                    </p:anim>
                                    <p:anim calcmode="lin" valueType="num">
                                      <p:cBhvr>
                                        <p:cTn id="20"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5616" y="267494"/>
            <a:ext cx="3600400"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一、食品集中交易市场定义</a:t>
            </a:r>
            <a:endParaRPr lang="zh-CN" altLang="en-US" sz="2000" b="1" dirty="0">
              <a:latin typeface="微软雅黑" panose="020B0503020204020204" pitchFamily="34" charset="-122"/>
              <a:ea typeface="微软雅黑" panose="020B0503020204020204" pitchFamily="34" charset="-122"/>
            </a:endParaRPr>
          </a:p>
        </p:txBody>
      </p:sp>
      <p:sp>
        <p:nvSpPr>
          <p:cNvPr id="94" name="圆角矩形 8"/>
          <p:cNvSpPr/>
          <p:nvPr/>
        </p:nvSpPr>
        <p:spPr>
          <a:xfrm>
            <a:off x="2050244" y="2284288"/>
            <a:ext cx="4898020" cy="2375693"/>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95" name="组合 10"/>
          <p:cNvGrpSpPr/>
          <p:nvPr/>
        </p:nvGrpSpPr>
        <p:grpSpPr>
          <a:xfrm>
            <a:off x="3704952" y="1015948"/>
            <a:ext cx="1731144" cy="1808178"/>
            <a:chOff x="304800" y="673100"/>
            <a:chExt cx="4000500" cy="4000500"/>
          </a:xfrm>
          <a:solidFill>
            <a:schemeClr val="accent2"/>
          </a:solidFill>
          <a:effectLst/>
        </p:grpSpPr>
        <p:sp>
          <p:nvSpPr>
            <p:cNvPr id="96" name="同心圆 11"/>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7" name="椭圆 12"/>
            <p:cNvSpPr/>
            <p:nvPr/>
          </p:nvSpPr>
          <p:spPr>
            <a:xfrm>
              <a:off x="392112" y="760412"/>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99" name="矩形 18"/>
          <p:cNvSpPr/>
          <p:nvPr/>
        </p:nvSpPr>
        <p:spPr>
          <a:xfrm>
            <a:off x="3779912" y="1565379"/>
            <a:ext cx="1584177" cy="646331"/>
          </a:xfrm>
          <a:prstGeom prst="rect">
            <a:avLst/>
          </a:prstGeom>
        </p:spPr>
        <p:txBody>
          <a:bodyPr wrap="square">
            <a:spAutoFit/>
          </a:bodyPr>
          <a:lstStyle/>
          <a:p>
            <a:r>
              <a:rPr lang="zh-CN" altLang="en-US" b="1" dirty="0">
                <a:solidFill>
                  <a:schemeClr val="bg1"/>
                </a:solidFill>
                <a:latin typeface="微软雅黑" panose="020B0503020204020204" pitchFamily="34" charset="-122"/>
                <a:ea typeface="微软雅黑" panose="020B0503020204020204" pitchFamily="34" charset="-122"/>
              </a:rPr>
              <a:t>什么是食品集中交易市场？</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0" name="TextBox 99"/>
          <p:cNvSpPr txBox="1"/>
          <p:nvPr/>
        </p:nvSpPr>
        <p:spPr>
          <a:xfrm>
            <a:off x="2302272" y="2824126"/>
            <a:ext cx="4357960" cy="1405321"/>
          </a:xfrm>
          <a:prstGeom prst="rect">
            <a:avLst/>
          </a:prstGeom>
          <a:noFill/>
        </p:spPr>
        <p:txBody>
          <a:bodyPr wrap="square" lIns="0" tIns="0" rIns="0" bIns="0" rtlCol="0">
            <a:spAutoFit/>
          </a:bodyPr>
          <a:lstStyle/>
          <a:p>
            <a:pPr>
              <a:lnSpc>
                <a:spcPct val="130000"/>
              </a:lnSpc>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指由市场开办者提供固定的场地、设施，进行经营管理，若干食品（不含食用农产品）经营者集中在场内以自己名义独立从事食品批发或零售的集中交易场所。</a:t>
            </a:r>
            <a:endPar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 presetClass="entr" presetSubtype="2" fill="hold" nodeType="afterEffect" p14:presetBounceEnd="40000">
                                      <p:stCondLst>
                                        <p:cond delay="0"/>
                                      </p:stCondLst>
                                      <p:childTnLst>
                                        <p:set>
                                          <p:cBhvr>
                                            <p:cTn id="10" dur="1" fill="hold">
                                              <p:stCondLst>
                                                <p:cond delay="0"/>
                                              </p:stCondLst>
                                            </p:cTn>
                                            <p:tgtEl>
                                              <p:spTgt spid="95"/>
                                            </p:tgtEl>
                                            <p:attrNameLst>
                                              <p:attrName>style.visibility</p:attrName>
                                            </p:attrNameLst>
                                          </p:cBhvr>
                                          <p:to>
                                            <p:strVal val="visible"/>
                                          </p:to>
                                        </p:set>
                                        <p:anim calcmode="lin" valueType="num" p14:bounceEnd="40000">
                                          <p:cBhvr additive="base">
                                            <p:cTn id="11" dur="500" fill="hold"/>
                                            <p:tgtEl>
                                              <p:spTgt spid="95"/>
                                            </p:tgtEl>
                                            <p:attrNameLst>
                                              <p:attrName>ppt_x</p:attrName>
                                            </p:attrNameLst>
                                          </p:cBhvr>
                                          <p:tavLst>
                                            <p:tav tm="0">
                                              <p:val>
                                                <p:strVal val="1+#ppt_w/2"/>
                                              </p:val>
                                            </p:tav>
                                            <p:tav tm="100000">
                                              <p:val>
                                                <p:strVal val="#ppt_x"/>
                                              </p:val>
                                            </p:tav>
                                          </p:tavLst>
                                        </p:anim>
                                        <p:anim calcmode="lin" valueType="num" p14:bounceEnd="40000">
                                          <p:cBhvr additive="base">
                                            <p:cTn id="12" dur="500" fill="hold"/>
                                            <p:tgtEl>
                                              <p:spTgt spid="9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6" presetClass="entr" presetSubtype="37" fill="hold" grpId="0" nodeType="afterEffect">
                                      <p:stCondLst>
                                        <p:cond delay="0"/>
                                      </p:stCondLst>
                                      <p:childTnLst>
                                        <p:set>
                                          <p:cBhvr>
                                            <p:cTn id="15" dur="1" fill="hold">
                                              <p:stCondLst>
                                                <p:cond delay="0"/>
                                              </p:stCondLst>
                                            </p:cTn>
                                            <p:tgtEl>
                                              <p:spTgt spid="99"/>
                                            </p:tgtEl>
                                            <p:attrNameLst>
                                              <p:attrName>style.visibility</p:attrName>
                                            </p:attrNameLst>
                                          </p:cBhvr>
                                          <p:to>
                                            <p:strVal val="visible"/>
                                          </p:to>
                                        </p:set>
                                        <p:animEffect transition="in" filter="barn(outVertical)">
                                          <p:cBhvr>
                                            <p:cTn id="16" dur="500"/>
                                            <p:tgtEl>
                                              <p:spTgt spid="99"/>
                                            </p:tgtEl>
                                          </p:cBhvr>
                                        </p:animEffect>
                                      </p:childTnLst>
                                    </p:cTn>
                                  </p:par>
                                  <p:par>
                                    <p:cTn id="17" presetID="21" presetClass="entr" presetSubtype="1" fill="hold" grpId="0" nodeType="withEffect">
                                      <p:stCondLst>
                                        <p:cond delay="200"/>
                                      </p:stCondLst>
                                      <p:childTnLst>
                                        <p:set>
                                          <p:cBhvr>
                                            <p:cTn id="18" dur="1" fill="hold">
                                              <p:stCondLst>
                                                <p:cond delay="0"/>
                                              </p:stCondLst>
                                            </p:cTn>
                                            <p:tgtEl>
                                              <p:spTgt spid="94"/>
                                            </p:tgtEl>
                                            <p:attrNameLst>
                                              <p:attrName>style.visibility</p:attrName>
                                            </p:attrNameLst>
                                          </p:cBhvr>
                                          <p:to>
                                            <p:strVal val="visible"/>
                                          </p:to>
                                        </p:set>
                                        <p:animEffect transition="in" filter="wheel(1)">
                                          <p:cBhvr>
                                            <p:cTn id="19" dur="800"/>
                                            <p:tgtEl>
                                              <p:spTgt spid="94"/>
                                            </p:tgtEl>
                                          </p:cBhvr>
                                        </p:animEffect>
                                      </p:childTnLst>
                                    </p:cTn>
                                  </p:par>
                                  <p:par>
                                    <p:cTn id="20" presetID="22" presetClass="entr" presetSubtype="8" fill="hold" grpId="0" nodeType="withEffect">
                                      <p:stCondLst>
                                        <p:cond delay="500"/>
                                      </p:stCondLst>
                                      <p:iterate type="lt">
                                        <p:tmPct val="30000"/>
                                      </p:iterate>
                                      <p:childTnLst>
                                        <p:set>
                                          <p:cBhvr>
                                            <p:cTn id="21" dur="1" fill="hold">
                                              <p:stCondLst>
                                                <p:cond delay="0"/>
                                              </p:stCondLst>
                                            </p:cTn>
                                            <p:tgtEl>
                                              <p:spTgt spid="100"/>
                                            </p:tgtEl>
                                            <p:attrNameLst>
                                              <p:attrName>style.visibility</p:attrName>
                                            </p:attrNameLst>
                                          </p:cBhvr>
                                          <p:to>
                                            <p:strVal val="visible"/>
                                          </p:to>
                                        </p:set>
                                        <p:animEffect transition="in" filter="wipe(left)">
                                          <p:cBhvr>
                                            <p:cTn id="22" dur="50"/>
                                            <p:tgtEl>
                                              <p:spTgt spid="100"/>
                                            </p:tgtEl>
                                          </p:cBhvr>
                                        </p:animEffect>
                                      </p:childTnLst>
                                    </p:cTn>
                                  </p:par>
                                  <p:par>
                                    <p:cTn id="23" presetID="36" presetClass="emph" presetSubtype="0" fill="hold" grpId="1" nodeType="withEffect">
                                      <p:stCondLst>
                                        <p:cond delay="500"/>
                                      </p:stCondLst>
                                      <p:iterate type="lt">
                                        <p:tmPct val="30000"/>
                                      </p:iterate>
                                      <p:childTnLst>
                                        <p:animScale>
                                          <p:cBhvr>
                                            <p:cTn id="24" dur="25" autoRev="1" fill="hold">
                                              <p:stCondLst>
                                                <p:cond delay="0"/>
                                              </p:stCondLst>
                                            </p:cTn>
                                            <p:tgtEl>
                                              <p:spTgt spid="100"/>
                                            </p:tgtEl>
                                          </p:cBhvr>
                                          <p:to x="80000" y="100000"/>
                                        </p:animScale>
                                        <p:anim by="(#ppt_w*0.10)" calcmode="lin" valueType="num">
                                          <p:cBhvr>
                                            <p:cTn id="25" dur="25" autoRev="1" fill="hold">
                                              <p:stCondLst>
                                                <p:cond delay="0"/>
                                              </p:stCondLst>
                                            </p:cTn>
                                            <p:tgtEl>
                                              <p:spTgt spid="100"/>
                                            </p:tgtEl>
                                            <p:attrNameLst>
                                              <p:attrName>ppt_x</p:attrName>
                                            </p:attrNameLst>
                                          </p:cBhvr>
                                        </p:anim>
                                        <p:anim by="(-#ppt_w*0.10)" calcmode="lin" valueType="num">
                                          <p:cBhvr>
                                            <p:cTn id="26" dur="25" autoRev="1" fill="hold">
                                              <p:stCondLst>
                                                <p:cond delay="0"/>
                                              </p:stCondLst>
                                            </p:cTn>
                                            <p:tgtEl>
                                              <p:spTgt spid="100"/>
                                            </p:tgtEl>
                                            <p:attrNameLst>
                                              <p:attrName>ppt_y</p:attrName>
                                            </p:attrNameLst>
                                          </p:cBhvr>
                                        </p:anim>
                                        <p:animRot by="-480000">
                                          <p:cBhvr>
                                            <p:cTn id="27" dur="25" autoRev="1" fill="hold">
                                              <p:stCondLst>
                                                <p:cond delay="0"/>
                                              </p:stCondLst>
                                            </p:cTn>
                                            <p:tgtEl>
                                              <p:spTgt spid="10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4" grpId="0" animBg="1"/>
          <p:bldP spid="99" grpId="0"/>
          <p:bldP spid="100" grpId="0"/>
          <p:bldP spid="100" grpId="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95"/>
                                            </p:tgtEl>
                                            <p:attrNameLst>
                                              <p:attrName>style.visibility</p:attrName>
                                            </p:attrNameLst>
                                          </p:cBhvr>
                                          <p:to>
                                            <p:strVal val="visible"/>
                                          </p:to>
                                        </p:set>
                                        <p:anim calcmode="lin" valueType="num">
                                          <p:cBhvr additive="base">
                                            <p:cTn id="11" dur="500" fill="hold"/>
                                            <p:tgtEl>
                                              <p:spTgt spid="95"/>
                                            </p:tgtEl>
                                            <p:attrNameLst>
                                              <p:attrName>ppt_x</p:attrName>
                                            </p:attrNameLst>
                                          </p:cBhvr>
                                          <p:tavLst>
                                            <p:tav tm="0">
                                              <p:val>
                                                <p:strVal val="1+#ppt_w/2"/>
                                              </p:val>
                                            </p:tav>
                                            <p:tav tm="100000">
                                              <p:val>
                                                <p:strVal val="#ppt_x"/>
                                              </p:val>
                                            </p:tav>
                                          </p:tavLst>
                                        </p:anim>
                                        <p:anim calcmode="lin" valueType="num">
                                          <p:cBhvr additive="base">
                                            <p:cTn id="12" dur="500" fill="hold"/>
                                            <p:tgtEl>
                                              <p:spTgt spid="9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6" presetClass="entr" presetSubtype="37" fill="hold" grpId="0" nodeType="afterEffect">
                                      <p:stCondLst>
                                        <p:cond delay="0"/>
                                      </p:stCondLst>
                                      <p:childTnLst>
                                        <p:set>
                                          <p:cBhvr>
                                            <p:cTn id="15" dur="1" fill="hold">
                                              <p:stCondLst>
                                                <p:cond delay="0"/>
                                              </p:stCondLst>
                                            </p:cTn>
                                            <p:tgtEl>
                                              <p:spTgt spid="99"/>
                                            </p:tgtEl>
                                            <p:attrNameLst>
                                              <p:attrName>style.visibility</p:attrName>
                                            </p:attrNameLst>
                                          </p:cBhvr>
                                          <p:to>
                                            <p:strVal val="visible"/>
                                          </p:to>
                                        </p:set>
                                        <p:animEffect transition="in" filter="barn(outVertical)">
                                          <p:cBhvr>
                                            <p:cTn id="16" dur="500"/>
                                            <p:tgtEl>
                                              <p:spTgt spid="99"/>
                                            </p:tgtEl>
                                          </p:cBhvr>
                                        </p:animEffect>
                                      </p:childTnLst>
                                    </p:cTn>
                                  </p:par>
                                  <p:par>
                                    <p:cTn id="17" presetID="21" presetClass="entr" presetSubtype="1" fill="hold" grpId="0" nodeType="withEffect">
                                      <p:stCondLst>
                                        <p:cond delay="200"/>
                                      </p:stCondLst>
                                      <p:childTnLst>
                                        <p:set>
                                          <p:cBhvr>
                                            <p:cTn id="18" dur="1" fill="hold">
                                              <p:stCondLst>
                                                <p:cond delay="0"/>
                                              </p:stCondLst>
                                            </p:cTn>
                                            <p:tgtEl>
                                              <p:spTgt spid="94"/>
                                            </p:tgtEl>
                                            <p:attrNameLst>
                                              <p:attrName>style.visibility</p:attrName>
                                            </p:attrNameLst>
                                          </p:cBhvr>
                                          <p:to>
                                            <p:strVal val="visible"/>
                                          </p:to>
                                        </p:set>
                                        <p:animEffect transition="in" filter="wheel(1)">
                                          <p:cBhvr>
                                            <p:cTn id="19" dur="800"/>
                                            <p:tgtEl>
                                              <p:spTgt spid="94"/>
                                            </p:tgtEl>
                                          </p:cBhvr>
                                        </p:animEffect>
                                      </p:childTnLst>
                                    </p:cTn>
                                  </p:par>
                                  <p:par>
                                    <p:cTn id="20" presetID="22" presetClass="entr" presetSubtype="8" fill="hold" grpId="0" nodeType="withEffect">
                                      <p:stCondLst>
                                        <p:cond delay="500"/>
                                      </p:stCondLst>
                                      <p:iterate type="lt">
                                        <p:tmPct val="30000"/>
                                      </p:iterate>
                                      <p:childTnLst>
                                        <p:set>
                                          <p:cBhvr>
                                            <p:cTn id="21" dur="1" fill="hold">
                                              <p:stCondLst>
                                                <p:cond delay="0"/>
                                              </p:stCondLst>
                                            </p:cTn>
                                            <p:tgtEl>
                                              <p:spTgt spid="100"/>
                                            </p:tgtEl>
                                            <p:attrNameLst>
                                              <p:attrName>style.visibility</p:attrName>
                                            </p:attrNameLst>
                                          </p:cBhvr>
                                          <p:to>
                                            <p:strVal val="visible"/>
                                          </p:to>
                                        </p:set>
                                        <p:animEffect transition="in" filter="wipe(left)">
                                          <p:cBhvr>
                                            <p:cTn id="22" dur="50"/>
                                            <p:tgtEl>
                                              <p:spTgt spid="100"/>
                                            </p:tgtEl>
                                          </p:cBhvr>
                                        </p:animEffect>
                                      </p:childTnLst>
                                    </p:cTn>
                                  </p:par>
                                  <p:par>
                                    <p:cTn id="23" presetID="36" presetClass="emph" presetSubtype="0" fill="hold" grpId="1" nodeType="withEffect">
                                      <p:stCondLst>
                                        <p:cond delay="500"/>
                                      </p:stCondLst>
                                      <p:iterate type="lt">
                                        <p:tmPct val="30000"/>
                                      </p:iterate>
                                      <p:childTnLst>
                                        <p:animScale>
                                          <p:cBhvr>
                                            <p:cTn id="24" dur="25" autoRev="1" fill="hold">
                                              <p:stCondLst>
                                                <p:cond delay="0"/>
                                              </p:stCondLst>
                                            </p:cTn>
                                            <p:tgtEl>
                                              <p:spTgt spid="100"/>
                                            </p:tgtEl>
                                          </p:cBhvr>
                                          <p:to x="80000" y="100000"/>
                                        </p:animScale>
                                        <p:anim by="(#ppt_w*0.10)" calcmode="lin" valueType="num">
                                          <p:cBhvr>
                                            <p:cTn id="25" dur="25" autoRev="1" fill="hold">
                                              <p:stCondLst>
                                                <p:cond delay="0"/>
                                              </p:stCondLst>
                                            </p:cTn>
                                            <p:tgtEl>
                                              <p:spTgt spid="100"/>
                                            </p:tgtEl>
                                            <p:attrNameLst>
                                              <p:attrName>ppt_x</p:attrName>
                                            </p:attrNameLst>
                                          </p:cBhvr>
                                        </p:anim>
                                        <p:anim by="(-#ppt_w*0.10)" calcmode="lin" valueType="num">
                                          <p:cBhvr>
                                            <p:cTn id="26" dur="25" autoRev="1" fill="hold">
                                              <p:stCondLst>
                                                <p:cond delay="0"/>
                                              </p:stCondLst>
                                            </p:cTn>
                                            <p:tgtEl>
                                              <p:spTgt spid="100"/>
                                            </p:tgtEl>
                                            <p:attrNameLst>
                                              <p:attrName>ppt_y</p:attrName>
                                            </p:attrNameLst>
                                          </p:cBhvr>
                                        </p:anim>
                                        <p:animRot by="-480000">
                                          <p:cBhvr>
                                            <p:cTn id="27" dur="25" autoRev="1" fill="hold">
                                              <p:stCondLst>
                                                <p:cond delay="0"/>
                                              </p:stCondLst>
                                            </p:cTn>
                                            <p:tgtEl>
                                              <p:spTgt spid="10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4" grpId="0" animBg="1"/>
          <p:bldP spid="99" grpId="0"/>
          <p:bldP spid="100" grpId="0"/>
          <p:bldP spid="100" grpId="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5616" y="267494"/>
            <a:ext cx="3600400"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二、制定背景</a:t>
            </a:r>
            <a:endParaRPr lang="zh-CN" altLang="en-US" sz="2000" b="1" dirty="0">
              <a:latin typeface="微软雅黑" panose="020B0503020204020204" pitchFamily="34" charset="-122"/>
              <a:ea typeface="微软雅黑" panose="020B0503020204020204" pitchFamily="34" charset="-122"/>
            </a:endParaRPr>
          </a:p>
        </p:txBody>
      </p:sp>
      <p:grpSp>
        <p:nvGrpSpPr>
          <p:cNvPr id="38" name="Group 37"/>
          <p:cNvGrpSpPr/>
          <p:nvPr/>
        </p:nvGrpSpPr>
        <p:grpSpPr>
          <a:xfrm>
            <a:off x="3150297" y="1740762"/>
            <a:ext cx="2843408" cy="2738037"/>
            <a:chOff x="4200186" y="2320894"/>
            <a:chExt cx="3791627" cy="3651116"/>
          </a:xfrm>
        </p:grpSpPr>
        <p:sp>
          <p:nvSpPr>
            <p:cNvPr id="39" name="Rounded Rectangle 6"/>
            <p:cNvSpPr/>
            <p:nvPr/>
          </p:nvSpPr>
          <p:spPr>
            <a:xfrm flipH="1">
              <a:off x="4214254" y="4850056"/>
              <a:ext cx="3777559" cy="9144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67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Rounded Rectangle 5"/>
            <p:cNvSpPr/>
            <p:nvPr/>
          </p:nvSpPr>
          <p:spPr>
            <a:xfrm rot="3492391" flipH="1">
              <a:off x="4991307" y="3689252"/>
              <a:ext cx="3651116" cy="9144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67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Rounded Rectangle 3"/>
            <p:cNvSpPr/>
            <p:nvPr/>
          </p:nvSpPr>
          <p:spPr>
            <a:xfrm rot="18107609">
              <a:off x="3556490" y="3689252"/>
              <a:ext cx="3651116" cy="914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67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Rounded Rectangle 9"/>
            <p:cNvSpPr/>
            <p:nvPr/>
          </p:nvSpPr>
          <p:spPr>
            <a:xfrm flipH="1">
              <a:off x="4200186" y="4850056"/>
              <a:ext cx="1948760" cy="9144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67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Oval 42"/>
            <p:cNvSpPr/>
            <p:nvPr/>
          </p:nvSpPr>
          <p:spPr>
            <a:xfrm>
              <a:off x="5725181" y="2613073"/>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67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Oval 43"/>
            <p:cNvSpPr/>
            <p:nvPr/>
          </p:nvSpPr>
          <p:spPr>
            <a:xfrm>
              <a:off x="4297730" y="4929404"/>
              <a:ext cx="782157"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000" b="1"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Oval 44"/>
            <p:cNvSpPr/>
            <p:nvPr/>
          </p:nvSpPr>
          <p:spPr>
            <a:xfrm>
              <a:off x="7164059" y="4930934"/>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67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5" name="Group 54"/>
          <p:cNvGrpSpPr/>
          <p:nvPr/>
        </p:nvGrpSpPr>
        <p:grpSpPr>
          <a:xfrm flipH="1">
            <a:off x="-99054" y="3015652"/>
            <a:ext cx="3183992" cy="1428306"/>
            <a:chOff x="8512415" y="2327889"/>
            <a:chExt cx="6782407" cy="1904619"/>
          </a:xfrm>
        </p:grpSpPr>
        <p:sp>
          <p:nvSpPr>
            <p:cNvPr id="56" name="TextBox 55"/>
            <p:cNvSpPr txBox="1"/>
            <p:nvPr/>
          </p:nvSpPr>
          <p:spPr>
            <a:xfrm>
              <a:off x="8519743" y="2327889"/>
              <a:ext cx="6775079" cy="418622"/>
            </a:xfrm>
            <a:prstGeom prst="rect">
              <a:avLst/>
            </a:prstGeom>
            <a:noFill/>
          </p:spPr>
          <p:txBody>
            <a:bodyPr wrap="square" rtlCol="0">
              <a:spAutoFit/>
            </a:bodyPr>
            <a:lstStyle/>
            <a:p>
              <a:pPr algn="r">
                <a:lnSpc>
                  <a:spcPct val="120000"/>
                </a:lnSpc>
              </a:pPr>
              <a:r>
                <a:rPr lang="en-US" altLang="zh-CN" sz="1200" b="1" dirty="0">
                  <a:latin typeface="微软雅黑" panose="020B0503020204020204" pitchFamily="34" charset="-122"/>
                  <a:ea typeface="微软雅黑" panose="020B0503020204020204" pitchFamily="34" charset="-122"/>
                  <a:cs typeface="+mn-ea"/>
                  <a:sym typeface="Arial" panose="020B0604020202020204" pitchFamily="34" charset="0"/>
                </a:rPr>
                <a:t>《</a:t>
              </a:r>
              <a:r>
                <a:rPr lang="zh-CN" altLang="en-US" sz="1200" b="1" dirty="0">
                  <a:latin typeface="微软雅黑" panose="020B0503020204020204" pitchFamily="34" charset="-122"/>
                  <a:ea typeface="微软雅黑" panose="020B0503020204020204" pitchFamily="34" charset="-122"/>
                  <a:cs typeface="+mn-ea"/>
                  <a:sym typeface="Arial" panose="020B0604020202020204" pitchFamily="34" charset="0"/>
                </a:rPr>
                <a:t>中华人民共和国食品安全法</a:t>
              </a:r>
              <a:r>
                <a:rPr lang="en-US" altLang="zh-CN" sz="1200" b="1" dirty="0">
                  <a:latin typeface="微软雅黑" panose="020B0503020204020204" pitchFamily="34" charset="-122"/>
                  <a:ea typeface="微软雅黑" panose="020B0503020204020204" pitchFamily="34" charset="-122"/>
                  <a:cs typeface="+mn-ea"/>
                  <a:sym typeface="Arial" panose="020B0604020202020204" pitchFamily="34" charset="0"/>
                </a:rPr>
                <a:t>》</a:t>
              </a:r>
              <a:r>
                <a:rPr lang="zh-CN" altLang="en-US" sz="1200" b="1" dirty="0">
                  <a:latin typeface="微软雅黑" panose="020B0503020204020204" pitchFamily="34" charset="-122"/>
                  <a:ea typeface="微软雅黑" panose="020B0503020204020204" pitchFamily="34" charset="-122"/>
                  <a:cs typeface="+mn-ea"/>
                  <a:sym typeface="Arial" panose="020B0604020202020204" pitchFamily="34" charset="0"/>
                </a:rPr>
                <a:t>第六十一条 </a:t>
              </a:r>
              <a:endParaRPr lang="en-GB" sz="1200" b="1"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7" name="Rectangle 56"/>
            <p:cNvSpPr/>
            <p:nvPr/>
          </p:nvSpPr>
          <p:spPr>
            <a:xfrm>
              <a:off x="8512415" y="2631892"/>
              <a:ext cx="6168853" cy="1600616"/>
            </a:xfrm>
            <a:prstGeom prst="rect">
              <a:avLst/>
            </a:prstGeom>
          </p:spPr>
          <p:txBody>
            <a:bodyPr wrap="square">
              <a:spAutoFit/>
            </a:bodyPr>
            <a:lstStyle/>
            <a:p>
              <a:pPr>
                <a:lnSpc>
                  <a:spcPct val="120000"/>
                </a:lnSpc>
              </a:pPr>
              <a:r>
                <a:rPr lang="zh-CN" altLang="en-US" sz="1000" b="1" dirty="0">
                  <a:solidFill>
                    <a:srgbClr val="FF0000"/>
                  </a:solidFill>
                  <a:latin typeface="微软雅黑" panose="020B0503020204020204" pitchFamily="34" charset="-122"/>
                  <a:ea typeface="微软雅黑" panose="020B0503020204020204" pitchFamily="34" charset="-122"/>
                  <a:cs typeface="+mn-ea"/>
                  <a:sym typeface="Arial" panose="020B0604020202020204" pitchFamily="34" charset="0"/>
                </a:rPr>
                <a:t>集中交易市场的开办者</a:t>
              </a:r>
              <a:r>
                <a:rPr lang="zh-CN" altLang="en-US" sz="1000" dirty="0">
                  <a:latin typeface="微软雅黑" panose="020B0503020204020204" pitchFamily="34" charset="-122"/>
                  <a:ea typeface="微软雅黑" panose="020B0503020204020204" pitchFamily="34" charset="-122"/>
                  <a:cs typeface="+mn-ea"/>
                  <a:sym typeface="Arial" panose="020B0604020202020204" pitchFamily="34" charset="0"/>
                </a:rPr>
                <a:t>、柜台出租者和展销会举办者，应当依法审查入场食品经营者的许可证，明确其食品安全管理责任，定期对其经营环境和条件进行检查，发现其有违反本法规定行为的，应当及时制止并立即报告所在地县级人民政府食品药品监督管理部门。</a:t>
              </a:r>
              <a:endParaRPr lang="en-GB" altLang="zh-CN" sz="10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58" name="Group 57"/>
          <p:cNvGrpSpPr/>
          <p:nvPr/>
        </p:nvGrpSpPr>
        <p:grpSpPr>
          <a:xfrm flipH="1">
            <a:off x="5847595" y="2737684"/>
            <a:ext cx="3260909" cy="1966658"/>
            <a:chOff x="8512415" y="2327889"/>
            <a:chExt cx="6946253" cy="2622501"/>
          </a:xfrm>
        </p:grpSpPr>
        <p:sp>
          <p:nvSpPr>
            <p:cNvPr id="59" name="TextBox 58"/>
            <p:cNvSpPr txBox="1"/>
            <p:nvPr/>
          </p:nvSpPr>
          <p:spPr>
            <a:xfrm>
              <a:off x="8519743" y="2327889"/>
              <a:ext cx="6938925" cy="418622"/>
            </a:xfrm>
            <a:prstGeom prst="rect">
              <a:avLst/>
            </a:prstGeom>
            <a:noFill/>
          </p:spPr>
          <p:txBody>
            <a:bodyPr wrap="square" rtlCol="0">
              <a:spAutoFit/>
            </a:bodyPr>
            <a:lstStyle/>
            <a:p>
              <a:pPr algn="r">
                <a:lnSpc>
                  <a:spcPct val="120000"/>
                </a:lnSpc>
              </a:pPr>
              <a:r>
                <a:rPr lang="en-US" altLang="zh-CN" sz="1200" b="1" dirty="0">
                  <a:latin typeface="微软雅黑" panose="020B0503020204020204" pitchFamily="34" charset="-122"/>
                  <a:ea typeface="微软雅黑" panose="020B0503020204020204" pitchFamily="34" charset="-122"/>
                  <a:cs typeface="+mn-ea"/>
                  <a:sym typeface="Arial" panose="020B0604020202020204" pitchFamily="34" charset="0"/>
                </a:rPr>
                <a:t>《</a:t>
              </a:r>
              <a:r>
                <a:rPr lang="zh-CN" altLang="en-US" sz="1200" b="1" dirty="0">
                  <a:latin typeface="微软雅黑" panose="020B0503020204020204" pitchFamily="34" charset="-122"/>
                  <a:ea typeface="微软雅黑" panose="020B0503020204020204" pitchFamily="34" charset="-122"/>
                  <a:cs typeface="+mn-ea"/>
                  <a:sym typeface="Arial" panose="020B0604020202020204" pitchFamily="34" charset="0"/>
                </a:rPr>
                <a:t>中华人民共和国食品安全法</a:t>
              </a:r>
              <a:r>
                <a:rPr lang="en-US" altLang="zh-CN" sz="1200" b="1" dirty="0">
                  <a:latin typeface="微软雅黑" panose="020B0503020204020204" pitchFamily="34" charset="-122"/>
                  <a:ea typeface="微软雅黑" panose="020B0503020204020204" pitchFamily="34" charset="-122"/>
                  <a:cs typeface="+mn-ea"/>
                  <a:sym typeface="Arial" panose="020B0604020202020204" pitchFamily="34" charset="0"/>
                </a:rPr>
                <a:t>》</a:t>
              </a:r>
              <a:r>
                <a:rPr lang="zh-CN" altLang="en-US" sz="1200" b="1" dirty="0">
                  <a:latin typeface="微软雅黑" panose="020B0503020204020204" pitchFamily="34" charset="-122"/>
                  <a:ea typeface="微软雅黑" panose="020B0503020204020204" pitchFamily="34" charset="-122"/>
                  <a:cs typeface="+mn-ea"/>
                  <a:sym typeface="Arial" panose="020B0604020202020204" pitchFamily="34" charset="0"/>
                </a:rPr>
                <a:t>第一百三十条 </a:t>
              </a:r>
              <a:endParaRPr lang="en-GB" sz="1200" b="1"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0" name="Rectangle 59"/>
            <p:cNvSpPr/>
            <p:nvPr/>
          </p:nvSpPr>
          <p:spPr>
            <a:xfrm>
              <a:off x="8512415" y="2631892"/>
              <a:ext cx="6238663" cy="2318498"/>
            </a:xfrm>
            <a:prstGeom prst="rect">
              <a:avLst/>
            </a:prstGeom>
          </p:spPr>
          <p:txBody>
            <a:bodyPr wrap="square">
              <a:spAutoFit/>
            </a:bodyPr>
            <a:lstStyle/>
            <a:p>
              <a:pPr>
                <a:lnSpc>
                  <a:spcPct val="120000"/>
                </a:lnSpc>
              </a:pPr>
              <a:r>
                <a:rPr lang="zh-CN" altLang="en-US" sz="1000" dirty="0">
                  <a:latin typeface="微软雅黑" panose="020B0503020204020204" pitchFamily="34" charset="-122"/>
                  <a:ea typeface="微软雅黑" panose="020B0503020204020204" pitchFamily="34" charset="-122"/>
                  <a:cs typeface="+mn-ea"/>
                  <a:sym typeface="Arial" panose="020B0604020202020204" pitchFamily="34" charset="0"/>
                </a:rPr>
                <a:t>违反本法规定，</a:t>
              </a:r>
              <a:r>
                <a:rPr lang="zh-CN" altLang="en-US" sz="1000" b="1" dirty="0">
                  <a:solidFill>
                    <a:srgbClr val="FF0000"/>
                  </a:solidFill>
                  <a:latin typeface="微软雅黑" panose="020B0503020204020204" pitchFamily="34" charset="-122"/>
                  <a:ea typeface="微软雅黑" panose="020B0503020204020204" pitchFamily="34" charset="-122"/>
                  <a:cs typeface="+mn-ea"/>
                  <a:sym typeface="Arial" panose="020B0604020202020204" pitchFamily="34" charset="0"/>
                </a:rPr>
                <a:t>集中交易市场的开办者</a:t>
              </a:r>
              <a:r>
                <a:rPr lang="zh-CN" altLang="en-US" sz="1000" dirty="0">
                  <a:latin typeface="微软雅黑" panose="020B0503020204020204" pitchFamily="34" charset="-122"/>
                  <a:ea typeface="微软雅黑" panose="020B0503020204020204" pitchFamily="34" charset="-122"/>
                  <a:cs typeface="+mn-ea"/>
                  <a:sym typeface="Arial" panose="020B0604020202020204" pitchFamily="34" charset="0"/>
                </a:rPr>
                <a:t>、柜台出租者、展销会的举办者允许未依法取得许可的食品经营者进入市场销售食品，或者未履行检查、报告等义务的，由县级以上人民政府食品药品监督管理部门责令改正，没收违法所得，并处五万元以上二十万元以下罚款；造成严重后果的，责令停业，直至由原发证部门吊销许可证；使消费者的合法权益受到损害的，应当与食品经营者承担连带责任。</a:t>
              </a:r>
              <a:endParaRPr lang="en-GB" altLang="zh-CN" sz="10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62" name="TextBox 61"/>
          <p:cNvSpPr txBox="1"/>
          <p:nvPr/>
        </p:nvSpPr>
        <p:spPr>
          <a:xfrm flipH="1">
            <a:off x="2108963" y="961209"/>
            <a:ext cx="4753579" cy="757130"/>
          </a:xfrm>
          <a:prstGeom prst="rect">
            <a:avLst/>
          </a:prstGeom>
          <a:noFill/>
        </p:spPr>
        <p:txBody>
          <a:bodyPr wrap="square" rtlCol="0">
            <a:spAutoFit/>
          </a:bodyPr>
          <a:lstStyle/>
          <a:p>
            <a:pPr>
              <a:lnSpc>
                <a:spcPct val="120000"/>
              </a:lnSpc>
            </a:pPr>
            <a:r>
              <a:rPr lang="zh-CN" altLang="en-US" sz="1200" b="1" dirty="0">
                <a:latin typeface="微软雅黑" panose="020B0503020204020204" pitchFamily="34" charset="-122"/>
                <a:ea typeface="微软雅黑" panose="020B0503020204020204" pitchFamily="34" charset="-122"/>
                <a:cs typeface="+mn-ea"/>
                <a:sym typeface="Arial" panose="020B0604020202020204" pitchFamily="34" charset="0"/>
              </a:rPr>
              <a:t>为规范我市食品集中交易市场经营行为，维护广大经营者和消费者的合法权益，加强我市食品集中交易市场质量安全监督管理，特制定本管理规范。</a:t>
            </a:r>
            <a:endParaRPr lang="en-GB" sz="1200" b="1"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 name="Arrow: Up 1"/>
          <p:cNvSpPr/>
          <p:nvPr/>
        </p:nvSpPr>
        <p:spPr>
          <a:xfrm rot="2150023">
            <a:off x="3769774" y="2620812"/>
            <a:ext cx="515234" cy="852381"/>
          </a:xfrm>
          <a:prstGeom prst="upArrow">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Arrow: Up 64"/>
          <p:cNvSpPr/>
          <p:nvPr/>
        </p:nvSpPr>
        <p:spPr>
          <a:xfrm rot="19639915">
            <a:off x="4876980" y="2683083"/>
            <a:ext cx="515234" cy="852381"/>
          </a:xfrm>
          <a:prstGeom prst="up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Rectangle: Rounded Corners 3"/>
          <p:cNvSpPr/>
          <p:nvPr/>
        </p:nvSpPr>
        <p:spPr>
          <a:xfrm>
            <a:off x="35496" y="2931991"/>
            <a:ext cx="3042793" cy="1764183"/>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Rectangle: Rounded Corners 65"/>
          <p:cNvSpPr/>
          <p:nvPr/>
        </p:nvSpPr>
        <p:spPr>
          <a:xfrm>
            <a:off x="6070898" y="2611447"/>
            <a:ext cx="3034166" cy="2394965"/>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7" name="Group 66"/>
          <p:cNvGrpSpPr/>
          <p:nvPr/>
        </p:nvGrpSpPr>
        <p:grpSpPr>
          <a:xfrm>
            <a:off x="1640508" y="4215424"/>
            <a:ext cx="385620" cy="465500"/>
            <a:chOff x="3471863" y="2343150"/>
            <a:chExt cx="2197101" cy="1985963"/>
          </a:xfrm>
        </p:grpSpPr>
        <p:sp>
          <p:nvSpPr>
            <p:cNvPr id="68" name="Freeform 5"/>
            <p:cNvSpPr/>
            <p:nvPr/>
          </p:nvSpPr>
          <p:spPr bwMode="auto">
            <a:xfrm>
              <a:off x="3476626" y="2381250"/>
              <a:ext cx="2192338" cy="1495425"/>
            </a:xfrm>
            <a:custGeom>
              <a:avLst/>
              <a:gdLst/>
              <a:ahLst/>
              <a:cxnLst>
                <a:cxn ang="0">
                  <a:pos x="1202" y="800"/>
                </a:cxn>
                <a:cxn ang="0">
                  <a:pos x="1182" y="820"/>
                </a:cxn>
                <a:cxn ang="0">
                  <a:pos x="20" y="820"/>
                </a:cxn>
                <a:cxn ang="0">
                  <a:pos x="0" y="800"/>
                </a:cxn>
                <a:cxn ang="0">
                  <a:pos x="0" y="20"/>
                </a:cxn>
                <a:cxn ang="0">
                  <a:pos x="20" y="0"/>
                </a:cxn>
                <a:cxn ang="0">
                  <a:pos x="1182" y="0"/>
                </a:cxn>
                <a:cxn ang="0">
                  <a:pos x="1202" y="20"/>
                </a:cxn>
                <a:cxn ang="0">
                  <a:pos x="1202" y="800"/>
                </a:cxn>
              </a:cxnLst>
              <a:rect l="0" t="0" r="r" b="b"/>
              <a:pathLst>
                <a:path w="1202" h="820">
                  <a:moveTo>
                    <a:pt x="1202" y="800"/>
                  </a:moveTo>
                  <a:cubicBezTo>
                    <a:pt x="1202" y="811"/>
                    <a:pt x="1193" y="820"/>
                    <a:pt x="1182" y="820"/>
                  </a:cubicBezTo>
                  <a:cubicBezTo>
                    <a:pt x="20" y="820"/>
                    <a:pt x="20" y="820"/>
                    <a:pt x="20" y="820"/>
                  </a:cubicBezTo>
                  <a:cubicBezTo>
                    <a:pt x="9" y="820"/>
                    <a:pt x="0" y="811"/>
                    <a:pt x="0" y="800"/>
                  </a:cubicBezTo>
                  <a:cubicBezTo>
                    <a:pt x="0" y="20"/>
                    <a:pt x="0" y="20"/>
                    <a:pt x="0" y="20"/>
                  </a:cubicBezTo>
                  <a:cubicBezTo>
                    <a:pt x="0" y="9"/>
                    <a:pt x="9" y="0"/>
                    <a:pt x="20" y="0"/>
                  </a:cubicBezTo>
                  <a:cubicBezTo>
                    <a:pt x="1182" y="0"/>
                    <a:pt x="1182" y="0"/>
                    <a:pt x="1182" y="0"/>
                  </a:cubicBezTo>
                  <a:cubicBezTo>
                    <a:pt x="1193" y="0"/>
                    <a:pt x="1202" y="9"/>
                    <a:pt x="1202" y="20"/>
                  </a:cubicBezTo>
                  <a:lnTo>
                    <a:pt x="1202" y="800"/>
                  </a:lnTo>
                  <a:close/>
                </a:path>
              </a:pathLst>
            </a:cu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Rectangle 68"/>
            <p:cNvSpPr>
              <a:spLocks noChangeArrowheads="1"/>
            </p:cNvSpPr>
            <p:nvPr/>
          </p:nvSpPr>
          <p:spPr bwMode="auto">
            <a:xfrm>
              <a:off x="3563938" y="3713163"/>
              <a:ext cx="2019300" cy="90488"/>
            </a:xfrm>
            <a:prstGeom prst="rect">
              <a:avLst/>
            </a:prstGeom>
            <a:solidFill>
              <a:schemeClr val="accent1">
                <a:lumMod val="40000"/>
                <a:lumOff val="60000"/>
              </a:schemeClr>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Freeform 7"/>
            <p:cNvSpPr/>
            <p:nvPr/>
          </p:nvSpPr>
          <p:spPr bwMode="auto">
            <a:xfrm>
              <a:off x="4573588" y="2343150"/>
              <a:ext cx="1009651" cy="1460501"/>
            </a:xfrm>
            <a:custGeom>
              <a:avLst/>
              <a:gdLst/>
              <a:ahLst/>
              <a:cxnLst>
                <a:cxn ang="0">
                  <a:pos x="0" y="801"/>
                </a:cxn>
                <a:cxn ang="0">
                  <a:pos x="0" y="73"/>
                </a:cxn>
                <a:cxn ang="0">
                  <a:pos x="1" y="71"/>
                </a:cxn>
                <a:cxn ang="0">
                  <a:pos x="1" y="65"/>
                </a:cxn>
                <a:cxn ang="0">
                  <a:pos x="70" y="0"/>
                </a:cxn>
                <a:cxn ang="0">
                  <a:pos x="554" y="0"/>
                </a:cxn>
                <a:cxn ang="0">
                  <a:pos x="554" y="758"/>
                </a:cxn>
                <a:cxn ang="0">
                  <a:pos x="70" y="758"/>
                </a:cxn>
                <a:cxn ang="0">
                  <a:pos x="0" y="801"/>
                </a:cxn>
              </a:cxnLst>
              <a:rect l="0" t="0" r="r" b="b"/>
              <a:pathLst>
                <a:path w="554" h="801">
                  <a:moveTo>
                    <a:pt x="0" y="801"/>
                  </a:moveTo>
                  <a:cubicBezTo>
                    <a:pt x="0" y="73"/>
                    <a:pt x="0" y="73"/>
                    <a:pt x="0" y="73"/>
                  </a:cubicBezTo>
                  <a:cubicBezTo>
                    <a:pt x="1" y="72"/>
                    <a:pt x="1" y="71"/>
                    <a:pt x="1" y="71"/>
                  </a:cubicBezTo>
                  <a:cubicBezTo>
                    <a:pt x="1" y="69"/>
                    <a:pt x="1" y="67"/>
                    <a:pt x="1" y="65"/>
                  </a:cubicBezTo>
                  <a:cubicBezTo>
                    <a:pt x="4" y="29"/>
                    <a:pt x="34" y="0"/>
                    <a:pt x="70" y="0"/>
                  </a:cubicBezTo>
                  <a:cubicBezTo>
                    <a:pt x="554" y="0"/>
                    <a:pt x="554" y="0"/>
                    <a:pt x="554" y="0"/>
                  </a:cubicBezTo>
                  <a:cubicBezTo>
                    <a:pt x="554" y="758"/>
                    <a:pt x="554" y="758"/>
                    <a:pt x="554" y="758"/>
                  </a:cubicBezTo>
                  <a:cubicBezTo>
                    <a:pt x="70" y="758"/>
                    <a:pt x="70" y="758"/>
                    <a:pt x="70" y="758"/>
                  </a:cubicBezTo>
                  <a:cubicBezTo>
                    <a:pt x="40" y="758"/>
                    <a:pt x="13" y="775"/>
                    <a:pt x="0"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Freeform 8"/>
            <p:cNvSpPr/>
            <p:nvPr/>
          </p:nvSpPr>
          <p:spPr bwMode="auto">
            <a:xfrm>
              <a:off x="3563938" y="2343150"/>
              <a:ext cx="1011238" cy="1460500"/>
            </a:xfrm>
            <a:custGeom>
              <a:avLst/>
              <a:gdLst/>
              <a:ahLst/>
              <a:cxnLst>
                <a:cxn ang="0">
                  <a:pos x="554" y="801"/>
                </a:cxn>
                <a:cxn ang="0">
                  <a:pos x="554" y="73"/>
                </a:cxn>
                <a:cxn ang="0">
                  <a:pos x="553" y="71"/>
                </a:cxn>
                <a:cxn ang="0">
                  <a:pos x="553" y="65"/>
                </a:cxn>
                <a:cxn ang="0">
                  <a:pos x="483" y="0"/>
                </a:cxn>
                <a:cxn ang="0">
                  <a:pos x="0" y="0"/>
                </a:cxn>
                <a:cxn ang="0">
                  <a:pos x="0" y="758"/>
                </a:cxn>
                <a:cxn ang="0">
                  <a:pos x="483" y="758"/>
                </a:cxn>
                <a:cxn ang="0">
                  <a:pos x="554" y="801"/>
                </a:cxn>
              </a:cxnLst>
              <a:rect l="0" t="0" r="r" b="b"/>
              <a:pathLst>
                <a:path w="554" h="801">
                  <a:moveTo>
                    <a:pt x="554" y="801"/>
                  </a:moveTo>
                  <a:cubicBezTo>
                    <a:pt x="554" y="73"/>
                    <a:pt x="554" y="73"/>
                    <a:pt x="554" y="73"/>
                  </a:cubicBezTo>
                  <a:cubicBezTo>
                    <a:pt x="553" y="72"/>
                    <a:pt x="553" y="71"/>
                    <a:pt x="553" y="71"/>
                  </a:cubicBezTo>
                  <a:cubicBezTo>
                    <a:pt x="553" y="69"/>
                    <a:pt x="553" y="67"/>
                    <a:pt x="553" y="65"/>
                  </a:cubicBezTo>
                  <a:cubicBezTo>
                    <a:pt x="550" y="29"/>
                    <a:pt x="520" y="0"/>
                    <a:pt x="483" y="0"/>
                  </a:cubicBezTo>
                  <a:cubicBezTo>
                    <a:pt x="0" y="0"/>
                    <a:pt x="0" y="0"/>
                    <a:pt x="0" y="0"/>
                  </a:cubicBezTo>
                  <a:cubicBezTo>
                    <a:pt x="0" y="758"/>
                    <a:pt x="0" y="758"/>
                    <a:pt x="0" y="758"/>
                  </a:cubicBezTo>
                  <a:cubicBezTo>
                    <a:pt x="483" y="758"/>
                    <a:pt x="483" y="758"/>
                    <a:pt x="483" y="758"/>
                  </a:cubicBezTo>
                  <a:cubicBezTo>
                    <a:pt x="514" y="758"/>
                    <a:pt x="540" y="775"/>
                    <a:pt x="554"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Freeform 9"/>
            <p:cNvSpPr/>
            <p:nvPr/>
          </p:nvSpPr>
          <p:spPr bwMode="auto">
            <a:xfrm>
              <a:off x="4502151" y="2357438"/>
              <a:ext cx="73025" cy="1446213"/>
            </a:xfrm>
            <a:custGeom>
              <a:avLst/>
              <a:gdLst/>
              <a:ahLst/>
              <a:cxnLst>
                <a:cxn ang="0">
                  <a:pos x="39" y="57"/>
                </a:cxn>
                <a:cxn ang="0">
                  <a:pos x="0" y="0"/>
                </a:cxn>
                <a:cxn ang="0">
                  <a:pos x="0" y="756"/>
                </a:cxn>
                <a:cxn ang="0">
                  <a:pos x="40" y="793"/>
                </a:cxn>
                <a:cxn ang="0">
                  <a:pos x="40" y="65"/>
                </a:cxn>
                <a:cxn ang="0">
                  <a:pos x="39" y="63"/>
                </a:cxn>
                <a:cxn ang="0">
                  <a:pos x="39" y="57"/>
                </a:cxn>
              </a:cxnLst>
              <a:rect l="0" t="0" r="r" b="b"/>
              <a:pathLst>
                <a:path w="40" h="793">
                  <a:moveTo>
                    <a:pt x="39" y="57"/>
                  </a:moveTo>
                  <a:cubicBezTo>
                    <a:pt x="37" y="32"/>
                    <a:pt x="22" y="10"/>
                    <a:pt x="0" y="0"/>
                  </a:cubicBezTo>
                  <a:cubicBezTo>
                    <a:pt x="0" y="756"/>
                    <a:pt x="0" y="756"/>
                    <a:pt x="0" y="756"/>
                  </a:cubicBezTo>
                  <a:cubicBezTo>
                    <a:pt x="17" y="764"/>
                    <a:pt x="31" y="776"/>
                    <a:pt x="40" y="793"/>
                  </a:cubicBezTo>
                  <a:cubicBezTo>
                    <a:pt x="40" y="65"/>
                    <a:pt x="40" y="65"/>
                    <a:pt x="40" y="65"/>
                  </a:cubicBezTo>
                  <a:cubicBezTo>
                    <a:pt x="39" y="64"/>
                    <a:pt x="39" y="63"/>
                    <a:pt x="39" y="63"/>
                  </a:cubicBezTo>
                  <a:cubicBezTo>
                    <a:pt x="39" y="61"/>
                    <a:pt x="39" y="59"/>
                    <a:pt x="39" y="57"/>
                  </a:cubicBezTo>
                  <a:close/>
                </a:path>
              </a:pathLst>
            </a:custGeom>
            <a:solidFill>
              <a:srgbClr val="FFFFFF"/>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Rectangle 72"/>
            <p:cNvSpPr>
              <a:spLocks noChangeArrowheads="1"/>
            </p:cNvSpPr>
            <p:nvPr/>
          </p:nvSpPr>
          <p:spPr bwMode="auto">
            <a:xfrm>
              <a:off x="4700588" y="2586038"/>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Rectangle 73"/>
            <p:cNvSpPr>
              <a:spLocks noChangeArrowheads="1"/>
            </p:cNvSpPr>
            <p:nvPr/>
          </p:nvSpPr>
          <p:spPr bwMode="auto">
            <a:xfrm>
              <a:off x="4700588" y="2759075"/>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Rectangle 74"/>
            <p:cNvSpPr>
              <a:spLocks noChangeArrowheads="1"/>
            </p:cNvSpPr>
            <p:nvPr/>
          </p:nvSpPr>
          <p:spPr bwMode="auto">
            <a:xfrm>
              <a:off x="4700588" y="29321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Rectangle 75"/>
            <p:cNvSpPr>
              <a:spLocks noChangeArrowheads="1"/>
            </p:cNvSpPr>
            <p:nvPr/>
          </p:nvSpPr>
          <p:spPr bwMode="auto">
            <a:xfrm>
              <a:off x="4700588" y="3105150"/>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7" name="Rectangle 76"/>
            <p:cNvSpPr>
              <a:spLocks noChangeArrowheads="1"/>
            </p:cNvSpPr>
            <p:nvPr/>
          </p:nvSpPr>
          <p:spPr bwMode="auto">
            <a:xfrm>
              <a:off x="4700588" y="3279775"/>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Rectangle 77"/>
            <p:cNvSpPr>
              <a:spLocks noChangeArrowheads="1"/>
            </p:cNvSpPr>
            <p:nvPr/>
          </p:nvSpPr>
          <p:spPr bwMode="auto">
            <a:xfrm>
              <a:off x="4700588" y="34528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Rectangle 78"/>
            <p:cNvSpPr>
              <a:spLocks noChangeArrowheads="1"/>
            </p:cNvSpPr>
            <p:nvPr/>
          </p:nvSpPr>
          <p:spPr bwMode="auto">
            <a:xfrm>
              <a:off x="3692526" y="2586038"/>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Rectangle 79"/>
            <p:cNvSpPr>
              <a:spLocks noChangeArrowheads="1"/>
            </p:cNvSpPr>
            <p:nvPr/>
          </p:nvSpPr>
          <p:spPr bwMode="auto">
            <a:xfrm>
              <a:off x="3692526" y="2759075"/>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Rectangle 80"/>
            <p:cNvSpPr>
              <a:spLocks noChangeArrowheads="1"/>
            </p:cNvSpPr>
            <p:nvPr/>
          </p:nvSpPr>
          <p:spPr bwMode="auto">
            <a:xfrm>
              <a:off x="3692526" y="29321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Rectangle 81"/>
            <p:cNvSpPr>
              <a:spLocks noChangeArrowheads="1"/>
            </p:cNvSpPr>
            <p:nvPr/>
          </p:nvSpPr>
          <p:spPr bwMode="auto">
            <a:xfrm>
              <a:off x="3692526" y="3105150"/>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Rectangle 82"/>
            <p:cNvSpPr>
              <a:spLocks noChangeArrowheads="1"/>
            </p:cNvSpPr>
            <p:nvPr/>
          </p:nvSpPr>
          <p:spPr bwMode="auto">
            <a:xfrm>
              <a:off x="3692526" y="3279775"/>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Rectangle 83"/>
            <p:cNvSpPr>
              <a:spLocks noChangeArrowheads="1"/>
            </p:cNvSpPr>
            <p:nvPr/>
          </p:nvSpPr>
          <p:spPr bwMode="auto">
            <a:xfrm>
              <a:off x="3692526" y="34528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Freeform 22"/>
            <p:cNvSpPr/>
            <p:nvPr/>
          </p:nvSpPr>
          <p:spPr bwMode="auto">
            <a:xfrm>
              <a:off x="3548063" y="3338513"/>
              <a:ext cx="928688" cy="917575"/>
            </a:xfrm>
            <a:custGeom>
              <a:avLst/>
              <a:gdLst/>
              <a:ahLst/>
              <a:cxnLst>
                <a:cxn ang="0">
                  <a:pos x="32" y="500"/>
                </a:cxn>
                <a:cxn ang="0">
                  <a:pos x="14" y="489"/>
                </a:cxn>
                <a:cxn ang="0">
                  <a:pos x="15" y="436"/>
                </a:cxn>
                <a:cxn ang="0">
                  <a:pos x="441" y="15"/>
                </a:cxn>
                <a:cxn ang="0">
                  <a:pos x="495" y="15"/>
                </a:cxn>
                <a:cxn ang="0">
                  <a:pos x="494" y="69"/>
                </a:cxn>
                <a:cxn ang="0">
                  <a:pos x="68" y="490"/>
                </a:cxn>
                <a:cxn ang="0">
                  <a:pos x="32" y="500"/>
                </a:cxn>
              </a:cxnLst>
              <a:rect l="0" t="0" r="r" b="b"/>
              <a:pathLst>
                <a:path w="509" h="503">
                  <a:moveTo>
                    <a:pt x="32" y="500"/>
                  </a:moveTo>
                  <a:cubicBezTo>
                    <a:pt x="26" y="498"/>
                    <a:pt x="19" y="495"/>
                    <a:pt x="14" y="489"/>
                  </a:cubicBezTo>
                  <a:cubicBezTo>
                    <a:pt x="0" y="475"/>
                    <a:pt x="0" y="450"/>
                    <a:pt x="15" y="436"/>
                  </a:cubicBezTo>
                  <a:cubicBezTo>
                    <a:pt x="441" y="15"/>
                    <a:pt x="441" y="15"/>
                    <a:pt x="441" y="15"/>
                  </a:cubicBezTo>
                  <a:cubicBezTo>
                    <a:pt x="456" y="0"/>
                    <a:pt x="480" y="0"/>
                    <a:pt x="495" y="15"/>
                  </a:cubicBezTo>
                  <a:cubicBezTo>
                    <a:pt x="509" y="30"/>
                    <a:pt x="509" y="54"/>
                    <a:pt x="494" y="69"/>
                  </a:cubicBezTo>
                  <a:cubicBezTo>
                    <a:pt x="68" y="490"/>
                    <a:pt x="68" y="490"/>
                    <a:pt x="68" y="490"/>
                  </a:cubicBezTo>
                  <a:cubicBezTo>
                    <a:pt x="58" y="499"/>
                    <a:pt x="44" y="503"/>
                    <a:pt x="32" y="500"/>
                  </a:cubicBezTo>
                  <a:close/>
                </a:path>
              </a:pathLst>
            </a:cu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Freeform 23"/>
            <p:cNvSpPr/>
            <p:nvPr/>
          </p:nvSpPr>
          <p:spPr bwMode="auto">
            <a:xfrm>
              <a:off x="3471863" y="3467100"/>
              <a:ext cx="874713" cy="862013"/>
            </a:xfrm>
            <a:custGeom>
              <a:avLst/>
              <a:gdLst/>
              <a:ahLst/>
              <a:cxnLst>
                <a:cxn ang="0">
                  <a:pos x="65" y="466"/>
                </a:cxn>
                <a:cxn ang="0">
                  <a:pos x="29" y="446"/>
                </a:cxn>
                <a:cxn ang="0">
                  <a:pos x="30" y="339"/>
                </a:cxn>
                <a:cxn ang="0">
                  <a:pos x="343" y="29"/>
                </a:cxn>
                <a:cxn ang="0">
                  <a:pos x="451" y="30"/>
                </a:cxn>
                <a:cxn ang="0">
                  <a:pos x="450" y="137"/>
                </a:cxn>
                <a:cxn ang="0">
                  <a:pos x="137" y="447"/>
                </a:cxn>
                <a:cxn ang="0">
                  <a:pos x="65" y="466"/>
                </a:cxn>
              </a:cxnLst>
              <a:rect l="0" t="0" r="r" b="b"/>
              <a:pathLst>
                <a:path w="480" h="473">
                  <a:moveTo>
                    <a:pt x="65" y="466"/>
                  </a:moveTo>
                  <a:cubicBezTo>
                    <a:pt x="52" y="463"/>
                    <a:pt x="39" y="456"/>
                    <a:pt x="29" y="446"/>
                  </a:cubicBezTo>
                  <a:cubicBezTo>
                    <a:pt x="0" y="416"/>
                    <a:pt x="0" y="368"/>
                    <a:pt x="30" y="339"/>
                  </a:cubicBezTo>
                  <a:cubicBezTo>
                    <a:pt x="343" y="29"/>
                    <a:pt x="343" y="29"/>
                    <a:pt x="343" y="29"/>
                  </a:cubicBezTo>
                  <a:cubicBezTo>
                    <a:pt x="373" y="0"/>
                    <a:pt x="421" y="0"/>
                    <a:pt x="451" y="30"/>
                  </a:cubicBezTo>
                  <a:cubicBezTo>
                    <a:pt x="480" y="60"/>
                    <a:pt x="480" y="108"/>
                    <a:pt x="450" y="137"/>
                  </a:cubicBezTo>
                  <a:cubicBezTo>
                    <a:pt x="137" y="447"/>
                    <a:pt x="137" y="447"/>
                    <a:pt x="137" y="447"/>
                  </a:cubicBezTo>
                  <a:cubicBezTo>
                    <a:pt x="117" y="466"/>
                    <a:pt x="90" y="473"/>
                    <a:pt x="65" y="466"/>
                  </a:cubicBezTo>
                  <a:close/>
                </a:path>
              </a:pathLst>
            </a:custGeom>
            <a:solidFill>
              <a:schemeClr val="accent1">
                <a:lumMod val="7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7" name="Freeform 24"/>
            <p:cNvSpPr>
              <a:spLocks noEditPoints="1"/>
            </p:cNvSpPr>
            <p:nvPr/>
          </p:nvSpPr>
          <p:spPr bwMode="auto">
            <a:xfrm>
              <a:off x="4195763" y="2540000"/>
              <a:ext cx="1084263" cy="1084263"/>
            </a:xfrm>
            <a:custGeom>
              <a:avLst/>
              <a:gdLst/>
              <a:ahLst/>
              <a:cxnLst>
                <a:cxn ang="0">
                  <a:pos x="595" y="299"/>
                </a:cxn>
                <a:cxn ang="0">
                  <a:pos x="370" y="9"/>
                </a:cxn>
                <a:cxn ang="0">
                  <a:pos x="300" y="0"/>
                </a:cxn>
                <a:cxn ang="0">
                  <a:pos x="89" y="86"/>
                </a:cxn>
                <a:cxn ang="0">
                  <a:pos x="1" y="295"/>
                </a:cxn>
                <a:cxn ang="0">
                  <a:pos x="225" y="585"/>
                </a:cxn>
                <a:cxn ang="0">
                  <a:pos x="296" y="594"/>
                </a:cxn>
                <a:cxn ang="0">
                  <a:pos x="506" y="508"/>
                </a:cxn>
                <a:cxn ang="0">
                  <a:pos x="595" y="299"/>
                </a:cxn>
                <a:cxn ang="0">
                  <a:pos x="453" y="454"/>
                </a:cxn>
                <a:cxn ang="0">
                  <a:pos x="296" y="518"/>
                </a:cxn>
                <a:cxn ang="0">
                  <a:pos x="244" y="511"/>
                </a:cxn>
                <a:cxn ang="0">
                  <a:pos x="77" y="296"/>
                </a:cxn>
                <a:cxn ang="0">
                  <a:pos x="143" y="140"/>
                </a:cxn>
                <a:cxn ang="0">
                  <a:pos x="299" y="76"/>
                </a:cxn>
                <a:cxn ang="0">
                  <a:pos x="352" y="83"/>
                </a:cxn>
                <a:cxn ang="0">
                  <a:pos x="519" y="298"/>
                </a:cxn>
                <a:cxn ang="0">
                  <a:pos x="453" y="454"/>
                </a:cxn>
              </a:cxnLst>
              <a:rect l="0" t="0" r="r" b="b"/>
              <a:pathLst>
                <a:path w="595" h="594">
                  <a:moveTo>
                    <a:pt x="595" y="299"/>
                  </a:moveTo>
                  <a:cubicBezTo>
                    <a:pt x="595" y="162"/>
                    <a:pt x="503" y="43"/>
                    <a:pt x="370" y="9"/>
                  </a:cubicBezTo>
                  <a:cubicBezTo>
                    <a:pt x="347" y="3"/>
                    <a:pt x="323" y="0"/>
                    <a:pt x="300" y="0"/>
                  </a:cubicBezTo>
                  <a:cubicBezTo>
                    <a:pt x="220" y="0"/>
                    <a:pt x="146" y="30"/>
                    <a:pt x="89" y="86"/>
                  </a:cubicBezTo>
                  <a:cubicBezTo>
                    <a:pt x="33" y="142"/>
                    <a:pt x="1" y="216"/>
                    <a:pt x="1" y="295"/>
                  </a:cubicBezTo>
                  <a:cubicBezTo>
                    <a:pt x="0" y="432"/>
                    <a:pt x="92" y="552"/>
                    <a:pt x="225" y="585"/>
                  </a:cubicBezTo>
                  <a:cubicBezTo>
                    <a:pt x="248" y="591"/>
                    <a:pt x="272" y="594"/>
                    <a:pt x="296" y="594"/>
                  </a:cubicBezTo>
                  <a:cubicBezTo>
                    <a:pt x="375" y="594"/>
                    <a:pt x="450" y="564"/>
                    <a:pt x="506" y="508"/>
                  </a:cubicBezTo>
                  <a:cubicBezTo>
                    <a:pt x="563" y="452"/>
                    <a:pt x="594" y="378"/>
                    <a:pt x="595" y="299"/>
                  </a:cubicBezTo>
                  <a:close/>
                  <a:moveTo>
                    <a:pt x="453" y="454"/>
                  </a:moveTo>
                  <a:cubicBezTo>
                    <a:pt x="411" y="496"/>
                    <a:pt x="355" y="518"/>
                    <a:pt x="296" y="518"/>
                  </a:cubicBezTo>
                  <a:cubicBezTo>
                    <a:pt x="279" y="518"/>
                    <a:pt x="261" y="516"/>
                    <a:pt x="244" y="511"/>
                  </a:cubicBezTo>
                  <a:cubicBezTo>
                    <a:pt x="145" y="486"/>
                    <a:pt x="76" y="398"/>
                    <a:pt x="77" y="296"/>
                  </a:cubicBezTo>
                  <a:cubicBezTo>
                    <a:pt x="77" y="237"/>
                    <a:pt x="101" y="181"/>
                    <a:pt x="143" y="140"/>
                  </a:cubicBezTo>
                  <a:cubicBezTo>
                    <a:pt x="185" y="98"/>
                    <a:pt x="240" y="76"/>
                    <a:pt x="299" y="76"/>
                  </a:cubicBezTo>
                  <a:cubicBezTo>
                    <a:pt x="317" y="76"/>
                    <a:pt x="335" y="79"/>
                    <a:pt x="352" y="83"/>
                  </a:cubicBezTo>
                  <a:cubicBezTo>
                    <a:pt x="451" y="108"/>
                    <a:pt x="519" y="196"/>
                    <a:pt x="519" y="298"/>
                  </a:cubicBezTo>
                  <a:cubicBezTo>
                    <a:pt x="518" y="357"/>
                    <a:pt x="495" y="413"/>
                    <a:pt x="453" y="454"/>
                  </a:cubicBezTo>
                  <a:close/>
                </a:path>
              </a:pathLst>
            </a:custGeom>
            <a:solidFill>
              <a:schemeClr val="accent4"/>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9" name="Group 108"/>
          <p:cNvGrpSpPr/>
          <p:nvPr/>
        </p:nvGrpSpPr>
        <p:grpSpPr>
          <a:xfrm>
            <a:off x="7283519" y="4487059"/>
            <a:ext cx="385620" cy="465500"/>
            <a:chOff x="3471863" y="2343150"/>
            <a:chExt cx="2197101" cy="1985963"/>
          </a:xfrm>
        </p:grpSpPr>
        <p:sp>
          <p:nvSpPr>
            <p:cNvPr id="110" name="Freeform 5"/>
            <p:cNvSpPr/>
            <p:nvPr/>
          </p:nvSpPr>
          <p:spPr bwMode="auto">
            <a:xfrm>
              <a:off x="3476626" y="2381250"/>
              <a:ext cx="2192338" cy="1495425"/>
            </a:xfrm>
            <a:custGeom>
              <a:avLst/>
              <a:gdLst/>
              <a:ahLst/>
              <a:cxnLst>
                <a:cxn ang="0">
                  <a:pos x="1202" y="800"/>
                </a:cxn>
                <a:cxn ang="0">
                  <a:pos x="1182" y="820"/>
                </a:cxn>
                <a:cxn ang="0">
                  <a:pos x="20" y="820"/>
                </a:cxn>
                <a:cxn ang="0">
                  <a:pos x="0" y="800"/>
                </a:cxn>
                <a:cxn ang="0">
                  <a:pos x="0" y="20"/>
                </a:cxn>
                <a:cxn ang="0">
                  <a:pos x="20" y="0"/>
                </a:cxn>
                <a:cxn ang="0">
                  <a:pos x="1182" y="0"/>
                </a:cxn>
                <a:cxn ang="0">
                  <a:pos x="1202" y="20"/>
                </a:cxn>
                <a:cxn ang="0">
                  <a:pos x="1202" y="800"/>
                </a:cxn>
              </a:cxnLst>
              <a:rect l="0" t="0" r="r" b="b"/>
              <a:pathLst>
                <a:path w="1202" h="820">
                  <a:moveTo>
                    <a:pt x="1202" y="800"/>
                  </a:moveTo>
                  <a:cubicBezTo>
                    <a:pt x="1202" y="811"/>
                    <a:pt x="1193" y="820"/>
                    <a:pt x="1182" y="820"/>
                  </a:cubicBezTo>
                  <a:cubicBezTo>
                    <a:pt x="20" y="820"/>
                    <a:pt x="20" y="820"/>
                    <a:pt x="20" y="820"/>
                  </a:cubicBezTo>
                  <a:cubicBezTo>
                    <a:pt x="9" y="820"/>
                    <a:pt x="0" y="811"/>
                    <a:pt x="0" y="800"/>
                  </a:cubicBezTo>
                  <a:cubicBezTo>
                    <a:pt x="0" y="20"/>
                    <a:pt x="0" y="20"/>
                    <a:pt x="0" y="20"/>
                  </a:cubicBezTo>
                  <a:cubicBezTo>
                    <a:pt x="0" y="9"/>
                    <a:pt x="9" y="0"/>
                    <a:pt x="20" y="0"/>
                  </a:cubicBezTo>
                  <a:cubicBezTo>
                    <a:pt x="1182" y="0"/>
                    <a:pt x="1182" y="0"/>
                    <a:pt x="1182" y="0"/>
                  </a:cubicBezTo>
                  <a:cubicBezTo>
                    <a:pt x="1193" y="0"/>
                    <a:pt x="1202" y="9"/>
                    <a:pt x="1202" y="20"/>
                  </a:cubicBezTo>
                  <a:lnTo>
                    <a:pt x="1202" y="800"/>
                  </a:lnTo>
                  <a:close/>
                </a:path>
              </a:pathLst>
            </a:cu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1" name="Rectangle 110"/>
            <p:cNvSpPr>
              <a:spLocks noChangeArrowheads="1"/>
            </p:cNvSpPr>
            <p:nvPr/>
          </p:nvSpPr>
          <p:spPr bwMode="auto">
            <a:xfrm>
              <a:off x="3563938" y="3713163"/>
              <a:ext cx="2019300" cy="90488"/>
            </a:xfrm>
            <a:prstGeom prst="rect">
              <a:avLst/>
            </a:prstGeom>
            <a:solidFill>
              <a:schemeClr val="accent1">
                <a:lumMod val="40000"/>
                <a:lumOff val="60000"/>
              </a:schemeClr>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2" name="Freeform 7"/>
            <p:cNvSpPr/>
            <p:nvPr/>
          </p:nvSpPr>
          <p:spPr bwMode="auto">
            <a:xfrm>
              <a:off x="4573588" y="2343150"/>
              <a:ext cx="1009651" cy="1460501"/>
            </a:xfrm>
            <a:custGeom>
              <a:avLst/>
              <a:gdLst/>
              <a:ahLst/>
              <a:cxnLst>
                <a:cxn ang="0">
                  <a:pos x="0" y="801"/>
                </a:cxn>
                <a:cxn ang="0">
                  <a:pos x="0" y="73"/>
                </a:cxn>
                <a:cxn ang="0">
                  <a:pos x="1" y="71"/>
                </a:cxn>
                <a:cxn ang="0">
                  <a:pos x="1" y="65"/>
                </a:cxn>
                <a:cxn ang="0">
                  <a:pos x="70" y="0"/>
                </a:cxn>
                <a:cxn ang="0">
                  <a:pos x="554" y="0"/>
                </a:cxn>
                <a:cxn ang="0">
                  <a:pos x="554" y="758"/>
                </a:cxn>
                <a:cxn ang="0">
                  <a:pos x="70" y="758"/>
                </a:cxn>
                <a:cxn ang="0">
                  <a:pos x="0" y="801"/>
                </a:cxn>
              </a:cxnLst>
              <a:rect l="0" t="0" r="r" b="b"/>
              <a:pathLst>
                <a:path w="554" h="801">
                  <a:moveTo>
                    <a:pt x="0" y="801"/>
                  </a:moveTo>
                  <a:cubicBezTo>
                    <a:pt x="0" y="73"/>
                    <a:pt x="0" y="73"/>
                    <a:pt x="0" y="73"/>
                  </a:cubicBezTo>
                  <a:cubicBezTo>
                    <a:pt x="1" y="72"/>
                    <a:pt x="1" y="71"/>
                    <a:pt x="1" y="71"/>
                  </a:cubicBezTo>
                  <a:cubicBezTo>
                    <a:pt x="1" y="69"/>
                    <a:pt x="1" y="67"/>
                    <a:pt x="1" y="65"/>
                  </a:cubicBezTo>
                  <a:cubicBezTo>
                    <a:pt x="4" y="29"/>
                    <a:pt x="34" y="0"/>
                    <a:pt x="70" y="0"/>
                  </a:cubicBezTo>
                  <a:cubicBezTo>
                    <a:pt x="554" y="0"/>
                    <a:pt x="554" y="0"/>
                    <a:pt x="554" y="0"/>
                  </a:cubicBezTo>
                  <a:cubicBezTo>
                    <a:pt x="554" y="758"/>
                    <a:pt x="554" y="758"/>
                    <a:pt x="554" y="758"/>
                  </a:cubicBezTo>
                  <a:cubicBezTo>
                    <a:pt x="70" y="758"/>
                    <a:pt x="70" y="758"/>
                    <a:pt x="70" y="758"/>
                  </a:cubicBezTo>
                  <a:cubicBezTo>
                    <a:pt x="40" y="758"/>
                    <a:pt x="13" y="775"/>
                    <a:pt x="0"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3" name="Freeform 8"/>
            <p:cNvSpPr/>
            <p:nvPr/>
          </p:nvSpPr>
          <p:spPr bwMode="auto">
            <a:xfrm>
              <a:off x="3563938" y="2343150"/>
              <a:ext cx="1011238" cy="1460500"/>
            </a:xfrm>
            <a:custGeom>
              <a:avLst/>
              <a:gdLst/>
              <a:ahLst/>
              <a:cxnLst>
                <a:cxn ang="0">
                  <a:pos x="554" y="801"/>
                </a:cxn>
                <a:cxn ang="0">
                  <a:pos x="554" y="73"/>
                </a:cxn>
                <a:cxn ang="0">
                  <a:pos x="553" y="71"/>
                </a:cxn>
                <a:cxn ang="0">
                  <a:pos x="553" y="65"/>
                </a:cxn>
                <a:cxn ang="0">
                  <a:pos x="483" y="0"/>
                </a:cxn>
                <a:cxn ang="0">
                  <a:pos x="0" y="0"/>
                </a:cxn>
                <a:cxn ang="0">
                  <a:pos x="0" y="758"/>
                </a:cxn>
                <a:cxn ang="0">
                  <a:pos x="483" y="758"/>
                </a:cxn>
                <a:cxn ang="0">
                  <a:pos x="554" y="801"/>
                </a:cxn>
              </a:cxnLst>
              <a:rect l="0" t="0" r="r" b="b"/>
              <a:pathLst>
                <a:path w="554" h="801">
                  <a:moveTo>
                    <a:pt x="554" y="801"/>
                  </a:moveTo>
                  <a:cubicBezTo>
                    <a:pt x="554" y="73"/>
                    <a:pt x="554" y="73"/>
                    <a:pt x="554" y="73"/>
                  </a:cubicBezTo>
                  <a:cubicBezTo>
                    <a:pt x="553" y="72"/>
                    <a:pt x="553" y="71"/>
                    <a:pt x="553" y="71"/>
                  </a:cubicBezTo>
                  <a:cubicBezTo>
                    <a:pt x="553" y="69"/>
                    <a:pt x="553" y="67"/>
                    <a:pt x="553" y="65"/>
                  </a:cubicBezTo>
                  <a:cubicBezTo>
                    <a:pt x="550" y="29"/>
                    <a:pt x="520" y="0"/>
                    <a:pt x="483" y="0"/>
                  </a:cubicBezTo>
                  <a:cubicBezTo>
                    <a:pt x="0" y="0"/>
                    <a:pt x="0" y="0"/>
                    <a:pt x="0" y="0"/>
                  </a:cubicBezTo>
                  <a:cubicBezTo>
                    <a:pt x="0" y="758"/>
                    <a:pt x="0" y="758"/>
                    <a:pt x="0" y="758"/>
                  </a:cubicBezTo>
                  <a:cubicBezTo>
                    <a:pt x="483" y="758"/>
                    <a:pt x="483" y="758"/>
                    <a:pt x="483" y="758"/>
                  </a:cubicBezTo>
                  <a:cubicBezTo>
                    <a:pt x="514" y="758"/>
                    <a:pt x="540" y="775"/>
                    <a:pt x="554"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4" name="Freeform 9"/>
            <p:cNvSpPr/>
            <p:nvPr/>
          </p:nvSpPr>
          <p:spPr bwMode="auto">
            <a:xfrm>
              <a:off x="4502151" y="2357438"/>
              <a:ext cx="73025" cy="1446213"/>
            </a:xfrm>
            <a:custGeom>
              <a:avLst/>
              <a:gdLst/>
              <a:ahLst/>
              <a:cxnLst>
                <a:cxn ang="0">
                  <a:pos x="39" y="57"/>
                </a:cxn>
                <a:cxn ang="0">
                  <a:pos x="0" y="0"/>
                </a:cxn>
                <a:cxn ang="0">
                  <a:pos x="0" y="756"/>
                </a:cxn>
                <a:cxn ang="0">
                  <a:pos x="40" y="793"/>
                </a:cxn>
                <a:cxn ang="0">
                  <a:pos x="40" y="65"/>
                </a:cxn>
                <a:cxn ang="0">
                  <a:pos x="39" y="63"/>
                </a:cxn>
                <a:cxn ang="0">
                  <a:pos x="39" y="57"/>
                </a:cxn>
              </a:cxnLst>
              <a:rect l="0" t="0" r="r" b="b"/>
              <a:pathLst>
                <a:path w="40" h="793">
                  <a:moveTo>
                    <a:pt x="39" y="57"/>
                  </a:moveTo>
                  <a:cubicBezTo>
                    <a:pt x="37" y="32"/>
                    <a:pt x="22" y="10"/>
                    <a:pt x="0" y="0"/>
                  </a:cubicBezTo>
                  <a:cubicBezTo>
                    <a:pt x="0" y="756"/>
                    <a:pt x="0" y="756"/>
                    <a:pt x="0" y="756"/>
                  </a:cubicBezTo>
                  <a:cubicBezTo>
                    <a:pt x="17" y="764"/>
                    <a:pt x="31" y="776"/>
                    <a:pt x="40" y="793"/>
                  </a:cubicBezTo>
                  <a:cubicBezTo>
                    <a:pt x="40" y="65"/>
                    <a:pt x="40" y="65"/>
                    <a:pt x="40" y="65"/>
                  </a:cubicBezTo>
                  <a:cubicBezTo>
                    <a:pt x="39" y="64"/>
                    <a:pt x="39" y="63"/>
                    <a:pt x="39" y="63"/>
                  </a:cubicBezTo>
                  <a:cubicBezTo>
                    <a:pt x="39" y="61"/>
                    <a:pt x="39" y="59"/>
                    <a:pt x="39" y="57"/>
                  </a:cubicBezTo>
                  <a:close/>
                </a:path>
              </a:pathLst>
            </a:custGeom>
            <a:solidFill>
              <a:srgbClr val="FFFFFF"/>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5" name="Rectangle 114"/>
            <p:cNvSpPr>
              <a:spLocks noChangeArrowheads="1"/>
            </p:cNvSpPr>
            <p:nvPr/>
          </p:nvSpPr>
          <p:spPr bwMode="auto">
            <a:xfrm>
              <a:off x="4700588" y="2586038"/>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6" name="Rectangle 115"/>
            <p:cNvSpPr>
              <a:spLocks noChangeArrowheads="1"/>
            </p:cNvSpPr>
            <p:nvPr/>
          </p:nvSpPr>
          <p:spPr bwMode="auto">
            <a:xfrm>
              <a:off x="4700588" y="2759075"/>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7" name="Rectangle 116"/>
            <p:cNvSpPr>
              <a:spLocks noChangeArrowheads="1"/>
            </p:cNvSpPr>
            <p:nvPr/>
          </p:nvSpPr>
          <p:spPr bwMode="auto">
            <a:xfrm>
              <a:off x="4700588" y="29321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8" name="Rectangle 117"/>
            <p:cNvSpPr>
              <a:spLocks noChangeArrowheads="1"/>
            </p:cNvSpPr>
            <p:nvPr/>
          </p:nvSpPr>
          <p:spPr bwMode="auto">
            <a:xfrm>
              <a:off x="4700588" y="3105150"/>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9" name="Rectangle 118"/>
            <p:cNvSpPr>
              <a:spLocks noChangeArrowheads="1"/>
            </p:cNvSpPr>
            <p:nvPr/>
          </p:nvSpPr>
          <p:spPr bwMode="auto">
            <a:xfrm>
              <a:off x="4700588" y="3279775"/>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0" name="Rectangle 119"/>
            <p:cNvSpPr>
              <a:spLocks noChangeArrowheads="1"/>
            </p:cNvSpPr>
            <p:nvPr/>
          </p:nvSpPr>
          <p:spPr bwMode="auto">
            <a:xfrm>
              <a:off x="4700588" y="34528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1" name="Rectangle 120"/>
            <p:cNvSpPr>
              <a:spLocks noChangeArrowheads="1"/>
            </p:cNvSpPr>
            <p:nvPr/>
          </p:nvSpPr>
          <p:spPr bwMode="auto">
            <a:xfrm>
              <a:off x="3692526" y="2586038"/>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2" name="Rectangle 121"/>
            <p:cNvSpPr>
              <a:spLocks noChangeArrowheads="1"/>
            </p:cNvSpPr>
            <p:nvPr/>
          </p:nvSpPr>
          <p:spPr bwMode="auto">
            <a:xfrm>
              <a:off x="3692526" y="2759075"/>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3" name="Rectangle 122"/>
            <p:cNvSpPr>
              <a:spLocks noChangeArrowheads="1"/>
            </p:cNvSpPr>
            <p:nvPr/>
          </p:nvSpPr>
          <p:spPr bwMode="auto">
            <a:xfrm>
              <a:off x="3692526" y="29321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4" name="Rectangle 123"/>
            <p:cNvSpPr>
              <a:spLocks noChangeArrowheads="1"/>
            </p:cNvSpPr>
            <p:nvPr/>
          </p:nvSpPr>
          <p:spPr bwMode="auto">
            <a:xfrm>
              <a:off x="3692526" y="3105150"/>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5" name="Rectangle 124"/>
            <p:cNvSpPr>
              <a:spLocks noChangeArrowheads="1"/>
            </p:cNvSpPr>
            <p:nvPr/>
          </p:nvSpPr>
          <p:spPr bwMode="auto">
            <a:xfrm>
              <a:off x="3692526" y="3279775"/>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6" name="Rectangle 125"/>
            <p:cNvSpPr>
              <a:spLocks noChangeArrowheads="1"/>
            </p:cNvSpPr>
            <p:nvPr/>
          </p:nvSpPr>
          <p:spPr bwMode="auto">
            <a:xfrm>
              <a:off x="3692526" y="34528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7" name="Freeform 22"/>
            <p:cNvSpPr/>
            <p:nvPr/>
          </p:nvSpPr>
          <p:spPr bwMode="auto">
            <a:xfrm>
              <a:off x="3548063" y="3338513"/>
              <a:ext cx="928688" cy="917575"/>
            </a:xfrm>
            <a:custGeom>
              <a:avLst/>
              <a:gdLst/>
              <a:ahLst/>
              <a:cxnLst>
                <a:cxn ang="0">
                  <a:pos x="32" y="500"/>
                </a:cxn>
                <a:cxn ang="0">
                  <a:pos x="14" y="489"/>
                </a:cxn>
                <a:cxn ang="0">
                  <a:pos x="15" y="436"/>
                </a:cxn>
                <a:cxn ang="0">
                  <a:pos x="441" y="15"/>
                </a:cxn>
                <a:cxn ang="0">
                  <a:pos x="495" y="15"/>
                </a:cxn>
                <a:cxn ang="0">
                  <a:pos x="494" y="69"/>
                </a:cxn>
                <a:cxn ang="0">
                  <a:pos x="68" y="490"/>
                </a:cxn>
                <a:cxn ang="0">
                  <a:pos x="32" y="500"/>
                </a:cxn>
              </a:cxnLst>
              <a:rect l="0" t="0" r="r" b="b"/>
              <a:pathLst>
                <a:path w="509" h="503">
                  <a:moveTo>
                    <a:pt x="32" y="500"/>
                  </a:moveTo>
                  <a:cubicBezTo>
                    <a:pt x="26" y="498"/>
                    <a:pt x="19" y="495"/>
                    <a:pt x="14" y="489"/>
                  </a:cubicBezTo>
                  <a:cubicBezTo>
                    <a:pt x="0" y="475"/>
                    <a:pt x="0" y="450"/>
                    <a:pt x="15" y="436"/>
                  </a:cubicBezTo>
                  <a:cubicBezTo>
                    <a:pt x="441" y="15"/>
                    <a:pt x="441" y="15"/>
                    <a:pt x="441" y="15"/>
                  </a:cubicBezTo>
                  <a:cubicBezTo>
                    <a:pt x="456" y="0"/>
                    <a:pt x="480" y="0"/>
                    <a:pt x="495" y="15"/>
                  </a:cubicBezTo>
                  <a:cubicBezTo>
                    <a:pt x="509" y="30"/>
                    <a:pt x="509" y="54"/>
                    <a:pt x="494" y="69"/>
                  </a:cubicBezTo>
                  <a:cubicBezTo>
                    <a:pt x="68" y="490"/>
                    <a:pt x="68" y="490"/>
                    <a:pt x="68" y="490"/>
                  </a:cubicBezTo>
                  <a:cubicBezTo>
                    <a:pt x="58" y="499"/>
                    <a:pt x="44" y="503"/>
                    <a:pt x="32" y="500"/>
                  </a:cubicBezTo>
                  <a:close/>
                </a:path>
              </a:pathLst>
            </a:cu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8" name="Freeform 23"/>
            <p:cNvSpPr/>
            <p:nvPr/>
          </p:nvSpPr>
          <p:spPr bwMode="auto">
            <a:xfrm>
              <a:off x="3471863" y="3467100"/>
              <a:ext cx="874713" cy="862013"/>
            </a:xfrm>
            <a:custGeom>
              <a:avLst/>
              <a:gdLst/>
              <a:ahLst/>
              <a:cxnLst>
                <a:cxn ang="0">
                  <a:pos x="65" y="466"/>
                </a:cxn>
                <a:cxn ang="0">
                  <a:pos x="29" y="446"/>
                </a:cxn>
                <a:cxn ang="0">
                  <a:pos x="30" y="339"/>
                </a:cxn>
                <a:cxn ang="0">
                  <a:pos x="343" y="29"/>
                </a:cxn>
                <a:cxn ang="0">
                  <a:pos x="451" y="30"/>
                </a:cxn>
                <a:cxn ang="0">
                  <a:pos x="450" y="137"/>
                </a:cxn>
                <a:cxn ang="0">
                  <a:pos x="137" y="447"/>
                </a:cxn>
                <a:cxn ang="0">
                  <a:pos x="65" y="466"/>
                </a:cxn>
              </a:cxnLst>
              <a:rect l="0" t="0" r="r" b="b"/>
              <a:pathLst>
                <a:path w="480" h="473">
                  <a:moveTo>
                    <a:pt x="65" y="466"/>
                  </a:moveTo>
                  <a:cubicBezTo>
                    <a:pt x="52" y="463"/>
                    <a:pt x="39" y="456"/>
                    <a:pt x="29" y="446"/>
                  </a:cubicBezTo>
                  <a:cubicBezTo>
                    <a:pt x="0" y="416"/>
                    <a:pt x="0" y="368"/>
                    <a:pt x="30" y="339"/>
                  </a:cubicBezTo>
                  <a:cubicBezTo>
                    <a:pt x="343" y="29"/>
                    <a:pt x="343" y="29"/>
                    <a:pt x="343" y="29"/>
                  </a:cubicBezTo>
                  <a:cubicBezTo>
                    <a:pt x="373" y="0"/>
                    <a:pt x="421" y="0"/>
                    <a:pt x="451" y="30"/>
                  </a:cubicBezTo>
                  <a:cubicBezTo>
                    <a:pt x="480" y="60"/>
                    <a:pt x="480" y="108"/>
                    <a:pt x="450" y="137"/>
                  </a:cubicBezTo>
                  <a:cubicBezTo>
                    <a:pt x="137" y="447"/>
                    <a:pt x="137" y="447"/>
                    <a:pt x="137" y="447"/>
                  </a:cubicBezTo>
                  <a:cubicBezTo>
                    <a:pt x="117" y="466"/>
                    <a:pt x="90" y="473"/>
                    <a:pt x="65" y="466"/>
                  </a:cubicBezTo>
                  <a:close/>
                </a:path>
              </a:pathLst>
            </a:custGeom>
            <a:solidFill>
              <a:schemeClr val="accent1">
                <a:lumMod val="7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9" name="Freeform 24"/>
            <p:cNvSpPr>
              <a:spLocks noEditPoints="1"/>
            </p:cNvSpPr>
            <p:nvPr/>
          </p:nvSpPr>
          <p:spPr bwMode="auto">
            <a:xfrm>
              <a:off x="4195763" y="2540000"/>
              <a:ext cx="1084263" cy="1084263"/>
            </a:xfrm>
            <a:custGeom>
              <a:avLst/>
              <a:gdLst/>
              <a:ahLst/>
              <a:cxnLst>
                <a:cxn ang="0">
                  <a:pos x="595" y="299"/>
                </a:cxn>
                <a:cxn ang="0">
                  <a:pos x="370" y="9"/>
                </a:cxn>
                <a:cxn ang="0">
                  <a:pos x="300" y="0"/>
                </a:cxn>
                <a:cxn ang="0">
                  <a:pos x="89" y="86"/>
                </a:cxn>
                <a:cxn ang="0">
                  <a:pos x="1" y="295"/>
                </a:cxn>
                <a:cxn ang="0">
                  <a:pos x="225" y="585"/>
                </a:cxn>
                <a:cxn ang="0">
                  <a:pos x="296" y="594"/>
                </a:cxn>
                <a:cxn ang="0">
                  <a:pos x="506" y="508"/>
                </a:cxn>
                <a:cxn ang="0">
                  <a:pos x="595" y="299"/>
                </a:cxn>
                <a:cxn ang="0">
                  <a:pos x="453" y="454"/>
                </a:cxn>
                <a:cxn ang="0">
                  <a:pos x="296" y="518"/>
                </a:cxn>
                <a:cxn ang="0">
                  <a:pos x="244" y="511"/>
                </a:cxn>
                <a:cxn ang="0">
                  <a:pos x="77" y="296"/>
                </a:cxn>
                <a:cxn ang="0">
                  <a:pos x="143" y="140"/>
                </a:cxn>
                <a:cxn ang="0">
                  <a:pos x="299" y="76"/>
                </a:cxn>
                <a:cxn ang="0">
                  <a:pos x="352" y="83"/>
                </a:cxn>
                <a:cxn ang="0">
                  <a:pos x="519" y="298"/>
                </a:cxn>
                <a:cxn ang="0">
                  <a:pos x="453" y="454"/>
                </a:cxn>
              </a:cxnLst>
              <a:rect l="0" t="0" r="r" b="b"/>
              <a:pathLst>
                <a:path w="595" h="594">
                  <a:moveTo>
                    <a:pt x="595" y="299"/>
                  </a:moveTo>
                  <a:cubicBezTo>
                    <a:pt x="595" y="162"/>
                    <a:pt x="503" y="43"/>
                    <a:pt x="370" y="9"/>
                  </a:cubicBezTo>
                  <a:cubicBezTo>
                    <a:pt x="347" y="3"/>
                    <a:pt x="323" y="0"/>
                    <a:pt x="300" y="0"/>
                  </a:cubicBezTo>
                  <a:cubicBezTo>
                    <a:pt x="220" y="0"/>
                    <a:pt x="146" y="30"/>
                    <a:pt x="89" y="86"/>
                  </a:cubicBezTo>
                  <a:cubicBezTo>
                    <a:pt x="33" y="142"/>
                    <a:pt x="1" y="216"/>
                    <a:pt x="1" y="295"/>
                  </a:cubicBezTo>
                  <a:cubicBezTo>
                    <a:pt x="0" y="432"/>
                    <a:pt x="92" y="552"/>
                    <a:pt x="225" y="585"/>
                  </a:cubicBezTo>
                  <a:cubicBezTo>
                    <a:pt x="248" y="591"/>
                    <a:pt x="272" y="594"/>
                    <a:pt x="296" y="594"/>
                  </a:cubicBezTo>
                  <a:cubicBezTo>
                    <a:pt x="375" y="594"/>
                    <a:pt x="450" y="564"/>
                    <a:pt x="506" y="508"/>
                  </a:cubicBezTo>
                  <a:cubicBezTo>
                    <a:pt x="563" y="452"/>
                    <a:pt x="594" y="378"/>
                    <a:pt x="595" y="299"/>
                  </a:cubicBezTo>
                  <a:close/>
                  <a:moveTo>
                    <a:pt x="453" y="454"/>
                  </a:moveTo>
                  <a:cubicBezTo>
                    <a:pt x="411" y="496"/>
                    <a:pt x="355" y="518"/>
                    <a:pt x="296" y="518"/>
                  </a:cubicBezTo>
                  <a:cubicBezTo>
                    <a:pt x="279" y="518"/>
                    <a:pt x="261" y="516"/>
                    <a:pt x="244" y="511"/>
                  </a:cubicBezTo>
                  <a:cubicBezTo>
                    <a:pt x="145" y="486"/>
                    <a:pt x="76" y="398"/>
                    <a:pt x="77" y="296"/>
                  </a:cubicBezTo>
                  <a:cubicBezTo>
                    <a:pt x="77" y="237"/>
                    <a:pt x="101" y="181"/>
                    <a:pt x="143" y="140"/>
                  </a:cubicBezTo>
                  <a:cubicBezTo>
                    <a:pt x="185" y="98"/>
                    <a:pt x="240" y="76"/>
                    <a:pt x="299" y="76"/>
                  </a:cubicBezTo>
                  <a:cubicBezTo>
                    <a:pt x="317" y="76"/>
                    <a:pt x="335" y="79"/>
                    <a:pt x="352" y="83"/>
                  </a:cubicBezTo>
                  <a:cubicBezTo>
                    <a:pt x="451" y="108"/>
                    <a:pt x="519" y="196"/>
                    <a:pt x="519" y="298"/>
                  </a:cubicBezTo>
                  <a:cubicBezTo>
                    <a:pt x="518" y="357"/>
                    <a:pt x="495" y="413"/>
                    <a:pt x="453" y="454"/>
                  </a:cubicBezTo>
                  <a:close/>
                </a:path>
              </a:pathLst>
            </a:custGeom>
            <a:solidFill>
              <a:schemeClr val="accent4"/>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 name="TextBox 4"/>
          <p:cNvSpPr txBox="1"/>
          <p:nvPr/>
        </p:nvSpPr>
        <p:spPr>
          <a:xfrm>
            <a:off x="3303675" y="3776228"/>
            <a:ext cx="535080" cy="584775"/>
          </a:xfrm>
          <a:prstGeom prst="rect">
            <a:avLst/>
          </a:prstGeom>
          <a:noFill/>
        </p:spPr>
        <p:txBody>
          <a:bodyPr wrap="square" rtlCol="0">
            <a:spAutoFit/>
          </a:bodyPr>
          <a:lstStyle/>
          <a:p>
            <a:r>
              <a:rPr lang="zh-CN" altLang="en-US" sz="1100" b="1" dirty="0">
                <a:effectLst>
                  <a:outerShdw blurRad="38100" dist="38100" dir="2700000" algn="tl">
                    <a:srgbClr val="000000">
                      <a:alpha val="43137"/>
                    </a:srgbClr>
                  </a:outerShdw>
                </a:effectLst>
                <a:latin typeface="黑体" panose="02010609060101010101" charset="-122"/>
                <a:ea typeface="微软雅黑" panose="020B0503020204020204" pitchFamily="34" charset="-122"/>
                <a:cs typeface="+mn-ea"/>
                <a:sym typeface="Arial" panose="020B0604020202020204" pitchFamily="34" charset="0"/>
              </a:rPr>
              <a:t>法规出处</a:t>
            </a:r>
            <a:endParaRPr lang="en-GB" altLang="zh-CN" sz="1100" b="1" dirty="0">
              <a:effectLst>
                <a:outerShdw blurRad="38100" dist="38100" dir="2700000" algn="tl">
                  <a:srgbClr val="000000">
                    <a:alpha val="43137"/>
                  </a:srgbClr>
                </a:outerShdw>
              </a:effectLst>
              <a:latin typeface="黑体" panose="02010609060101010101" charset="-122"/>
              <a:ea typeface="微软雅黑" panose="020B0503020204020204" pitchFamily="34" charset="-122"/>
              <a:cs typeface="+mn-ea"/>
              <a:sym typeface="Arial" panose="020B0604020202020204" pitchFamily="34" charset="0"/>
            </a:endParaRPr>
          </a:p>
          <a:p>
            <a:endParaRPr lang="zh-CN" altLang="en-US" sz="1000" dirty="0"/>
          </a:p>
        </p:txBody>
      </p:sp>
      <p:sp>
        <p:nvSpPr>
          <p:cNvPr id="88" name="TextBox 87"/>
          <p:cNvSpPr txBox="1"/>
          <p:nvPr/>
        </p:nvSpPr>
        <p:spPr>
          <a:xfrm>
            <a:off x="5453448" y="3795474"/>
            <a:ext cx="535080" cy="584775"/>
          </a:xfrm>
          <a:prstGeom prst="rect">
            <a:avLst/>
          </a:prstGeom>
          <a:noFill/>
        </p:spPr>
        <p:txBody>
          <a:bodyPr wrap="square" rtlCol="0">
            <a:spAutoFit/>
          </a:bodyPr>
          <a:lstStyle/>
          <a:p>
            <a:r>
              <a:rPr lang="zh-CN" altLang="en-US" sz="1100" b="1" dirty="0">
                <a:effectLst>
                  <a:outerShdw blurRad="38100" dist="38100" dir="2700000" algn="tl">
                    <a:srgbClr val="000000">
                      <a:alpha val="43137"/>
                    </a:srgbClr>
                  </a:outerShdw>
                </a:effectLst>
                <a:latin typeface="黑体" panose="02010609060101010101" charset="-122"/>
                <a:ea typeface="微软雅黑" panose="020B0503020204020204" pitchFamily="34" charset="-122"/>
                <a:cs typeface="+mn-ea"/>
                <a:sym typeface="Arial" panose="020B0604020202020204" pitchFamily="34" charset="0"/>
              </a:rPr>
              <a:t>法规出处</a:t>
            </a:r>
            <a:endParaRPr lang="en-GB" altLang="zh-CN" sz="1100" b="1" dirty="0">
              <a:effectLst>
                <a:outerShdw blurRad="38100" dist="38100" dir="2700000" algn="tl">
                  <a:srgbClr val="000000">
                    <a:alpha val="43137"/>
                  </a:srgbClr>
                </a:outerShdw>
              </a:effectLst>
              <a:latin typeface="黑体" panose="02010609060101010101" charset="-122"/>
              <a:ea typeface="微软雅黑" panose="020B0503020204020204" pitchFamily="34" charset="-122"/>
              <a:cs typeface="+mn-ea"/>
              <a:sym typeface="Arial" panose="020B0604020202020204" pitchFamily="34" charset="0"/>
            </a:endParaRPr>
          </a:p>
          <a:p>
            <a:endParaRPr lang="zh-CN" altLang="en-US" sz="1000" dirty="0"/>
          </a:p>
        </p:txBody>
      </p:sp>
      <p:sp>
        <p:nvSpPr>
          <p:cNvPr id="89" name="TextBox 88"/>
          <p:cNvSpPr txBox="1"/>
          <p:nvPr/>
        </p:nvSpPr>
        <p:spPr>
          <a:xfrm>
            <a:off x="4341522" y="2010407"/>
            <a:ext cx="535080" cy="430887"/>
          </a:xfrm>
          <a:prstGeom prst="rect">
            <a:avLst/>
          </a:prstGeom>
          <a:noFill/>
        </p:spPr>
        <p:txBody>
          <a:bodyPr wrap="square" rtlCol="0">
            <a:spAutoFit/>
          </a:bodyPr>
          <a:lstStyle/>
          <a:p>
            <a:r>
              <a:rPr lang="zh-CN" altLang="en-US" sz="1100" b="1" dirty="0">
                <a:effectLst>
                  <a:outerShdw blurRad="38100" dist="38100" dir="2700000" algn="tl">
                    <a:srgbClr val="000000">
                      <a:alpha val="43137"/>
                    </a:srgbClr>
                  </a:outerShdw>
                </a:effectLst>
                <a:latin typeface="黑体" panose="02010609060101010101" charset="-122"/>
                <a:ea typeface="微软雅黑" panose="020B0503020204020204" pitchFamily="34" charset="-122"/>
                <a:cs typeface="+mn-ea"/>
                <a:sym typeface="Arial" panose="020B0604020202020204" pitchFamily="34" charset="0"/>
              </a:rPr>
              <a:t>制定目的</a:t>
            </a:r>
            <a:endParaRPr lang="zh-CN" altLang="en-US" sz="1100" dirty="0">
              <a:effectLst>
                <a:outerShdw blurRad="38100" dist="38100" dir="2700000" algn="tl">
                  <a:srgbClr val="000000">
                    <a:alpha val="43137"/>
                  </a:srgbClr>
                </a:outerShdw>
              </a:effectLst>
            </a:endParaRPr>
          </a:p>
        </p:txBody>
      </p:sp>
      <p:sp>
        <p:nvSpPr>
          <p:cNvPr id="90" name="Rectangle: Rounded Corners 89"/>
          <p:cNvSpPr/>
          <p:nvPr/>
        </p:nvSpPr>
        <p:spPr>
          <a:xfrm>
            <a:off x="2096733" y="893921"/>
            <a:ext cx="4635507" cy="942156"/>
          </a:xfrm>
          <a:prstGeom prst="round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Shape 256"/>
          <p:cNvSpPr/>
          <p:nvPr/>
        </p:nvSpPr>
        <p:spPr>
          <a:xfrm flipH="1">
            <a:off x="3317117" y="1471529"/>
            <a:ext cx="251912" cy="286656"/>
          </a:xfrm>
          <a:custGeom>
            <a:avLst/>
            <a:gdLst/>
            <a:ahLst/>
            <a:cxnLst>
              <a:cxn ang="0">
                <a:pos x="wd2" y="hd2"/>
              </a:cxn>
              <a:cxn ang="5400000">
                <a:pos x="wd2" y="hd2"/>
              </a:cxn>
              <a:cxn ang="10800000">
                <a:pos x="wd2" y="hd2"/>
              </a:cxn>
              <a:cxn ang="16200000">
                <a:pos x="wd2" y="hd2"/>
              </a:cxn>
            </a:cxnLst>
            <a:rect l="0" t="0" r="r" b="b"/>
            <a:pathLst>
              <a:path w="21600" h="20960" extrusionOk="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0000"/>
          </a:solidFill>
          <a:ln w="12700" cap="flat">
            <a:noFill/>
            <a:miter lim="400000"/>
          </a:ln>
          <a:effectLst/>
        </p:spPr>
        <p:txBody>
          <a:bodyPr wrap="square" lIns="46041" tIns="46041" rIns="46041" bIns="4604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dirty="0">
              <a:highlight>
                <a:srgbClr val="FF0000"/>
              </a:highligh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2" name="Shape 256"/>
          <p:cNvSpPr/>
          <p:nvPr/>
        </p:nvSpPr>
        <p:spPr>
          <a:xfrm flipH="1">
            <a:off x="3684044" y="1471529"/>
            <a:ext cx="251912" cy="286656"/>
          </a:xfrm>
          <a:custGeom>
            <a:avLst/>
            <a:gdLst/>
            <a:ahLst/>
            <a:cxnLst>
              <a:cxn ang="0">
                <a:pos x="wd2" y="hd2"/>
              </a:cxn>
              <a:cxn ang="5400000">
                <a:pos x="wd2" y="hd2"/>
              </a:cxn>
              <a:cxn ang="10800000">
                <a:pos x="wd2" y="hd2"/>
              </a:cxn>
              <a:cxn ang="16200000">
                <a:pos x="wd2" y="hd2"/>
              </a:cxn>
            </a:cxnLst>
            <a:rect l="0" t="0" r="r" b="b"/>
            <a:pathLst>
              <a:path w="21600" h="20960" extrusionOk="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0000"/>
          </a:solidFill>
          <a:ln w="12700" cap="flat">
            <a:noFill/>
            <a:miter lim="400000"/>
          </a:ln>
          <a:effectLst/>
        </p:spPr>
        <p:txBody>
          <a:bodyPr wrap="square" lIns="46041" tIns="46041" rIns="46041" bIns="4604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dirty="0">
              <a:highlight>
                <a:srgbClr val="FF0000"/>
              </a:highligh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3" name="Shape 256"/>
          <p:cNvSpPr/>
          <p:nvPr/>
        </p:nvSpPr>
        <p:spPr>
          <a:xfrm flipH="1">
            <a:off x="4042006" y="1463871"/>
            <a:ext cx="251912" cy="286656"/>
          </a:xfrm>
          <a:custGeom>
            <a:avLst/>
            <a:gdLst/>
            <a:ahLst/>
            <a:cxnLst>
              <a:cxn ang="0">
                <a:pos x="wd2" y="hd2"/>
              </a:cxn>
              <a:cxn ang="5400000">
                <a:pos x="wd2" y="hd2"/>
              </a:cxn>
              <a:cxn ang="10800000">
                <a:pos x="wd2" y="hd2"/>
              </a:cxn>
              <a:cxn ang="16200000">
                <a:pos x="wd2" y="hd2"/>
              </a:cxn>
            </a:cxnLst>
            <a:rect l="0" t="0" r="r" b="b"/>
            <a:pathLst>
              <a:path w="21600" h="20960" extrusionOk="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0000"/>
          </a:solidFill>
          <a:ln w="12700" cap="flat">
            <a:noFill/>
            <a:miter lim="400000"/>
          </a:ln>
          <a:effectLst/>
        </p:spPr>
        <p:txBody>
          <a:bodyPr wrap="square" lIns="46041" tIns="46041" rIns="46041" bIns="4604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dirty="0">
              <a:highlight>
                <a:srgbClr val="FF0000"/>
              </a:highlight>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1000"/>
                                        <p:tgtEl>
                                          <p:spTgt spid="38"/>
                                        </p:tgtEl>
                                      </p:cBhvr>
                                    </p:animEffect>
                                    <p:anim calcmode="lin" valueType="num">
                                      <p:cBhvr>
                                        <p:cTn id="12" dur="1000" fill="hold"/>
                                        <p:tgtEl>
                                          <p:spTgt spid="38"/>
                                        </p:tgtEl>
                                        <p:attrNameLst>
                                          <p:attrName>ppt_x</p:attrName>
                                        </p:attrNameLst>
                                      </p:cBhvr>
                                      <p:tavLst>
                                        <p:tav tm="0">
                                          <p:val>
                                            <p:strVal val="#ppt_x"/>
                                          </p:val>
                                        </p:tav>
                                        <p:tav tm="100000">
                                          <p:val>
                                            <p:strVal val="#ppt_x"/>
                                          </p:val>
                                        </p:tav>
                                      </p:tavLst>
                                    </p:anim>
                                    <p:anim calcmode="lin" valueType="num">
                                      <p:cBhvr>
                                        <p:cTn id="13" dur="1000" fill="hold"/>
                                        <p:tgtEl>
                                          <p:spTgt spid="3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500"/>
                                        <p:tgtEl>
                                          <p:spTgt spid="5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p:cTn id="27" dur="500" fill="hold"/>
                                        <p:tgtEl>
                                          <p:spTgt spid="67"/>
                                        </p:tgtEl>
                                        <p:attrNameLst>
                                          <p:attrName>ppt_w</p:attrName>
                                        </p:attrNameLst>
                                      </p:cBhvr>
                                      <p:tavLst>
                                        <p:tav tm="0">
                                          <p:val>
                                            <p:fltVal val="0"/>
                                          </p:val>
                                        </p:tav>
                                        <p:tav tm="100000">
                                          <p:val>
                                            <p:strVal val="#ppt_w"/>
                                          </p:val>
                                        </p:tav>
                                      </p:tavLst>
                                    </p:anim>
                                    <p:anim calcmode="lin" valueType="num">
                                      <p:cBhvr>
                                        <p:cTn id="28" dur="500" fill="hold"/>
                                        <p:tgtEl>
                                          <p:spTgt spid="67"/>
                                        </p:tgtEl>
                                        <p:attrNameLst>
                                          <p:attrName>ppt_h</p:attrName>
                                        </p:attrNameLst>
                                      </p:cBhvr>
                                      <p:tavLst>
                                        <p:tav tm="0">
                                          <p:val>
                                            <p:fltVal val="0"/>
                                          </p:val>
                                        </p:tav>
                                        <p:tav tm="100000">
                                          <p:val>
                                            <p:strVal val="#ppt_h"/>
                                          </p:val>
                                        </p:tav>
                                      </p:tavLst>
                                    </p:anim>
                                    <p:animEffect transition="in" filter="fade">
                                      <p:cBhvr>
                                        <p:cTn id="29" dur="500"/>
                                        <p:tgtEl>
                                          <p:spTgt spid="67"/>
                                        </p:tgtEl>
                                      </p:cBhvr>
                                    </p:animEffect>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fade">
                                      <p:cBhvr>
                                        <p:cTn id="33" dur="500"/>
                                        <p:tgtEl>
                                          <p:spTgt spid="5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fade">
                                      <p:cBhvr>
                                        <p:cTn id="36" dur="500"/>
                                        <p:tgtEl>
                                          <p:spTgt spid="6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fade">
                                      <p:cBhvr>
                                        <p:cTn id="39" dur="500"/>
                                        <p:tgtEl>
                                          <p:spTgt spid="88"/>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109"/>
                                        </p:tgtEl>
                                        <p:attrNameLst>
                                          <p:attrName>style.visibility</p:attrName>
                                        </p:attrNameLst>
                                      </p:cBhvr>
                                      <p:to>
                                        <p:strVal val="visible"/>
                                      </p:to>
                                    </p:set>
                                    <p:anim calcmode="lin" valueType="num">
                                      <p:cBhvr>
                                        <p:cTn id="43" dur="500" fill="hold"/>
                                        <p:tgtEl>
                                          <p:spTgt spid="109"/>
                                        </p:tgtEl>
                                        <p:attrNameLst>
                                          <p:attrName>ppt_w</p:attrName>
                                        </p:attrNameLst>
                                      </p:cBhvr>
                                      <p:tavLst>
                                        <p:tav tm="0">
                                          <p:val>
                                            <p:fltVal val="0"/>
                                          </p:val>
                                        </p:tav>
                                        <p:tav tm="100000">
                                          <p:val>
                                            <p:strVal val="#ppt_w"/>
                                          </p:val>
                                        </p:tav>
                                      </p:tavLst>
                                    </p:anim>
                                    <p:anim calcmode="lin" valueType="num">
                                      <p:cBhvr>
                                        <p:cTn id="44" dur="500" fill="hold"/>
                                        <p:tgtEl>
                                          <p:spTgt spid="109"/>
                                        </p:tgtEl>
                                        <p:attrNameLst>
                                          <p:attrName>ppt_h</p:attrName>
                                        </p:attrNameLst>
                                      </p:cBhvr>
                                      <p:tavLst>
                                        <p:tav tm="0">
                                          <p:val>
                                            <p:fltVal val="0"/>
                                          </p:val>
                                        </p:tav>
                                        <p:tav tm="100000">
                                          <p:val>
                                            <p:strVal val="#ppt_h"/>
                                          </p:val>
                                        </p:tav>
                                      </p:tavLst>
                                    </p:anim>
                                    <p:animEffect transition="in" filter="fade">
                                      <p:cBhvr>
                                        <p:cTn id="45" dur="500"/>
                                        <p:tgtEl>
                                          <p:spTgt spid="109"/>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1000"/>
                                        <p:tgtEl>
                                          <p:spTgt spid="2"/>
                                        </p:tgtEl>
                                      </p:cBhvr>
                                    </p:animEffect>
                                    <p:anim calcmode="lin" valueType="num">
                                      <p:cBhvr>
                                        <p:cTn id="51" dur="1000" fill="hold"/>
                                        <p:tgtEl>
                                          <p:spTgt spid="2"/>
                                        </p:tgtEl>
                                        <p:attrNameLst>
                                          <p:attrName>ppt_x</p:attrName>
                                        </p:attrNameLst>
                                      </p:cBhvr>
                                      <p:tavLst>
                                        <p:tav tm="0">
                                          <p:val>
                                            <p:strVal val="#ppt_x"/>
                                          </p:val>
                                        </p:tav>
                                        <p:tav tm="100000">
                                          <p:val>
                                            <p:strVal val="#ppt_x"/>
                                          </p:val>
                                        </p:tav>
                                      </p:tavLst>
                                    </p:anim>
                                    <p:anim calcmode="lin" valueType="num">
                                      <p:cBhvr>
                                        <p:cTn id="52" dur="1000" fill="hold"/>
                                        <p:tgtEl>
                                          <p:spTgt spid="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1000"/>
                                        <p:tgtEl>
                                          <p:spTgt spid="65"/>
                                        </p:tgtEl>
                                      </p:cBhvr>
                                    </p:animEffect>
                                    <p:anim calcmode="lin" valueType="num">
                                      <p:cBhvr>
                                        <p:cTn id="56" dur="1000" fill="hold"/>
                                        <p:tgtEl>
                                          <p:spTgt spid="65"/>
                                        </p:tgtEl>
                                        <p:attrNameLst>
                                          <p:attrName>ppt_x</p:attrName>
                                        </p:attrNameLst>
                                      </p:cBhvr>
                                      <p:tavLst>
                                        <p:tav tm="0">
                                          <p:val>
                                            <p:strVal val="#ppt_x"/>
                                          </p:val>
                                        </p:tav>
                                        <p:tav tm="100000">
                                          <p:val>
                                            <p:strVal val="#ppt_x"/>
                                          </p:val>
                                        </p:tav>
                                      </p:tavLst>
                                    </p:anim>
                                    <p:anim calcmode="lin" valueType="num">
                                      <p:cBhvr>
                                        <p:cTn id="57"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89"/>
                                        </p:tgtEl>
                                        <p:attrNameLst>
                                          <p:attrName>style.visibility</p:attrName>
                                        </p:attrNameLst>
                                      </p:cBhvr>
                                      <p:to>
                                        <p:strVal val="visible"/>
                                      </p:to>
                                    </p:set>
                                    <p:animEffect transition="in" filter="barn(inVertical)">
                                      <p:cBhvr>
                                        <p:cTn id="62" dur="500"/>
                                        <p:tgtEl>
                                          <p:spTgt spid="8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90"/>
                                        </p:tgtEl>
                                        <p:attrNameLst>
                                          <p:attrName>style.visibility</p:attrName>
                                        </p:attrNameLst>
                                      </p:cBhvr>
                                      <p:to>
                                        <p:strVal val="visible"/>
                                      </p:to>
                                    </p:set>
                                    <p:animEffect transition="in" filter="barn(inVertical)">
                                      <p:cBhvr>
                                        <p:cTn id="67" dur="500"/>
                                        <p:tgtEl>
                                          <p:spTgt spid="90"/>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barn(inVertical)">
                                      <p:cBhvr>
                                        <p:cTn id="70" dur="500"/>
                                        <p:tgtEl>
                                          <p:spTgt spid="62"/>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93"/>
                                        </p:tgtEl>
                                        <p:attrNameLst>
                                          <p:attrName>style.visibility</p:attrName>
                                        </p:attrNameLst>
                                      </p:cBhvr>
                                      <p:to>
                                        <p:strVal val="visible"/>
                                      </p:to>
                                    </p:set>
                                    <p:animEffect transition="in" filter="barn(inVertical)">
                                      <p:cBhvr>
                                        <p:cTn id="75" dur="500"/>
                                        <p:tgtEl>
                                          <p:spTgt spid="93"/>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92"/>
                                        </p:tgtEl>
                                        <p:attrNameLst>
                                          <p:attrName>style.visibility</p:attrName>
                                        </p:attrNameLst>
                                      </p:cBhvr>
                                      <p:to>
                                        <p:strVal val="visible"/>
                                      </p:to>
                                    </p:set>
                                    <p:animEffect transition="in" filter="barn(inVertical)">
                                      <p:cBhvr>
                                        <p:cTn id="78" dur="500"/>
                                        <p:tgtEl>
                                          <p:spTgt spid="92"/>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91"/>
                                        </p:tgtEl>
                                        <p:attrNameLst>
                                          <p:attrName>style.visibility</p:attrName>
                                        </p:attrNameLst>
                                      </p:cBhvr>
                                      <p:to>
                                        <p:strVal val="visible"/>
                                      </p:to>
                                    </p:set>
                                    <p:animEffect transition="in" filter="barn(inVertical)">
                                      <p:cBhvr>
                                        <p:cTn id="81"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2" grpId="0"/>
      <p:bldP spid="2" grpId="0" animBg="1"/>
      <p:bldP spid="65" grpId="0" animBg="1"/>
      <p:bldP spid="4" grpId="0" animBg="1"/>
      <p:bldP spid="66" grpId="0" animBg="1"/>
      <p:bldP spid="5" grpId="0"/>
      <p:bldP spid="88" grpId="0"/>
      <p:bldP spid="89" grpId="0"/>
      <p:bldP spid="90" grpId="0" animBg="1"/>
      <p:bldP spid="91" grpId="0" animBg="1"/>
      <p:bldP spid="92" grpId="0" animBg="1"/>
      <p:bldP spid="9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2" name="组合 99"/>
          <p:cNvGrpSpPr/>
          <p:nvPr/>
        </p:nvGrpSpPr>
        <p:grpSpPr>
          <a:xfrm>
            <a:off x="827584" y="4011790"/>
            <a:ext cx="3452170" cy="1108930"/>
            <a:chOff x="3821325" y="3817807"/>
            <a:chExt cx="3240000" cy="1108930"/>
          </a:xfrm>
        </p:grpSpPr>
        <p:sp>
          <p:nvSpPr>
            <p:cNvPr id="303" name="Freeform 3720"/>
            <p:cNvSpPr/>
            <p:nvPr/>
          </p:nvSpPr>
          <p:spPr bwMode="auto">
            <a:xfrm>
              <a:off x="3821325" y="3846737"/>
              <a:ext cx="3240000" cy="1080000"/>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6"/>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rgbClr val="0070C0">
                <a:lumMod val="75000"/>
              </a:srgbClr>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04" name="Freeform 3721"/>
            <p:cNvSpPr/>
            <p:nvPr/>
          </p:nvSpPr>
          <p:spPr bwMode="auto">
            <a:xfrm>
              <a:off x="3821325" y="3817807"/>
              <a:ext cx="3240000" cy="1080000"/>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5"/>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rgbClr val="0070C0"/>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sp>
        <p:nvSpPr>
          <p:cNvPr id="29" name="TextBox 2"/>
          <p:cNvSpPr txBox="1"/>
          <p:nvPr/>
        </p:nvSpPr>
        <p:spPr>
          <a:xfrm>
            <a:off x="1115616" y="267494"/>
            <a:ext cx="3600400"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三、主要依据</a:t>
            </a:r>
            <a:endParaRPr lang="zh-CN" altLang="en-US" sz="2000" b="1" dirty="0">
              <a:latin typeface="微软雅黑" panose="020B0503020204020204" pitchFamily="34" charset="-122"/>
              <a:ea typeface="微软雅黑" panose="020B0503020204020204" pitchFamily="34" charset="-122"/>
            </a:endParaRPr>
          </a:p>
        </p:txBody>
      </p:sp>
      <p:sp>
        <p:nvSpPr>
          <p:cNvPr id="26" name="矩形 25"/>
          <p:cNvSpPr/>
          <p:nvPr/>
        </p:nvSpPr>
        <p:spPr>
          <a:xfrm>
            <a:off x="-396552" y="4840540"/>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模板下载：</a:t>
            </a:r>
            <a:r>
              <a:rPr kumimoji="0" lang="en-US" altLang="zh-CN" sz="100" b="0" i="0" u="none" strike="noStrike" kern="0" cap="none" spc="0" normalizeH="0" baseline="0" noProof="0" dirty="0">
                <a:ln>
                  <a:noFill/>
                </a:ln>
                <a:solidFill>
                  <a:schemeClr val="bg1">
                    <a:lumMod val="95000"/>
                  </a:schemeClr>
                </a:solidFill>
                <a:effectLst/>
                <a:uLnTx/>
                <a:uFillTx/>
              </a:rPr>
              <a:t>www.1ppt.com/moban/     </a:t>
            </a:r>
            <a:r>
              <a:rPr kumimoji="0" lang="zh-CN" altLang="en-US" sz="100" b="0" i="0" u="none" strike="noStrike" kern="0" cap="none" spc="0" normalizeH="0" baseline="0" noProof="0" dirty="0">
                <a:ln>
                  <a:noFill/>
                </a:ln>
                <a:solidFill>
                  <a:schemeClr val="bg1">
                    <a:lumMod val="95000"/>
                  </a:schemeClr>
                </a:solidFill>
                <a:effectLst/>
                <a:uLnTx/>
                <a:uFillTx/>
              </a:rPr>
              <a:t>行业</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a:t>
            </a:r>
            <a:r>
              <a:rPr kumimoji="0" lang="en-US" altLang="zh-CN" sz="100" b="0" i="0" u="none" strike="noStrike" kern="0" cap="none" spc="0" normalizeH="0" baseline="0" noProof="0" dirty="0">
                <a:ln>
                  <a:noFill/>
                </a:ln>
                <a:solidFill>
                  <a:schemeClr val="bg1">
                    <a:lumMod val="95000"/>
                  </a:schemeClr>
                </a:solidFill>
                <a:effectLst/>
                <a:uLnTx/>
                <a:uFillTx/>
              </a:rPr>
              <a:t>www.1ppt.com/hangye/ </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chemeClr val="bg1">
                    <a:lumMod val="95000"/>
                  </a:schemeClr>
                </a:solidFill>
                <a:effectLst/>
                <a:uLnTx/>
                <a:uFillTx/>
              </a:rPr>
              <a:t>节日</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a:t>
            </a:r>
            <a:r>
              <a:rPr kumimoji="0" lang="en-US" altLang="zh-CN" sz="100" b="0" i="0" u="none" strike="noStrike" kern="0" cap="none" spc="0" normalizeH="0" baseline="0" noProof="0" dirty="0">
                <a:ln>
                  <a:noFill/>
                </a:ln>
                <a:solidFill>
                  <a:schemeClr val="bg1">
                    <a:lumMod val="95000"/>
                  </a:schemeClr>
                </a:solidFill>
                <a:effectLst/>
                <a:uLnTx/>
                <a:uFillTx/>
              </a:rPr>
              <a:t>www.1ppt.com/jieri/           PPT</a:t>
            </a:r>
            <a:r>
              <a:rPr kumimoji="0" lang="zh-CN" altLang="en-US" sz="100" b="0" i="0" u="none" strike="noStrike" kern="0" cap="none" spc="0" normalizeH="0" baseline="0" noProof="0" dirty="0">
                <a:ln>
                  <a:noFill/>
                </a:ln>
                <a:solidFill>
                  <a:schemeClr val="bg1">
                    <a:lumMod val="95000"/>
                  </a:schemeClr>
                </a:solidFill>
                <a:effectLst/>
                <a:uLnTx/>
                <a:uFillTx/>
              </a:rPr>
              <a:t>素材下载：</a:t>
            </a:r>
            <a:r>
              <a:rPr kumimoji="0" lang="en-US" altLang="zh-CN" sz="100" b="0" i="0" u="none" strike="noStrike" kern="0" cap="none" spc="0" normalizeH="0" baseline="0" noProof="0" dirty="0">
                <a:ln>
                  <a:noFill/>
                </a:ln>
                <a:solidFill>
                  <a:schemeClr val="bg1">
                    <a:lumMod val="95000"/>
                  </a:schemeClr>
                </a:solidFill>
                <a:effectLst/>
                <a:uLnTx/>
                <a:uFillTx/>
              </a:rPr>
              <a:t>www.1ppt.com/sucai/</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背景图片：</a:t>
            </a:r>
            <a:r>
              <a:rPr kumimoji="0" lang="en-US" altLang="zh-CN" sz="100" b="0" i="0" u="none" strike="noStrike" kern="0" cap="none" spc="0" normalizeH="0" baseline="0" noProof="0" dirty="0">
                <a:ln>
                  <a:noFill/>
                </a:ln>
                <a:solidFill>
                  <a:schemeClr val="bg1">
                    <a:lumMod val="95000"/>
                  </a:schemeClr>
                </a:solidFill>
                <a:effectLst/>
                <a:uLnTx/>
                <a:uFillTx/>
              </a:rPr>
              <a:t>www.1ppt.com/beijing/      PPT</a:t>
            </a:r>
            <a:r>
              <a:rPr kumimoji="0" lang="zh-CN" altLang="en-US" sz="100" b="0" i="0" u="none" strike="noStrike" kern="0" cap="none" spc="0" normalizeH="0" baseline="0" noProof="0" dirty="0">
                <a:ln>
                  <a:noFill/>
                </a:ln>
                <a:solidFill>
                  <a:schemeClr val="bg1">
                    <a:lumMod val="95000"/>
                  </a:schemeClr>
                </a:solidFill>
                <a:effectLst/>
                <a:uLnTx/>
                <a:uFillTx/>
              </a:rPr>
              <a:t>图表下载：</a:t>
            </a:r>
            <a:r>
              <a:rPr kumimoji="0" lang="en-US" altLang="zh-CN" sz="100" b="0" i="0" u="none" strike="noStrike" kern="0" cap="none" spc="0" normalizeH="0" baseline="0" noProof="0" dirty="0">
                <a:ln>
                  <a:noFill/>
                </a:ln>
                <a:solidFill>
                  <a:schemeClr val="bg1">
                    <a:lumMod val="95000"/>
                  </a:schemeClr>
                </a:solidFill>
                <a:effectLst/>
                <a:uLnTx/>
                <a:uFillTx/>
              </a:rPr>
              <a:t>www.1ppt.com/tubiao/      </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chemeClr val="bg1">
                    <a:lumMod val="95000"/>
                  </a:schemeClr>
                </a:solidFill>
                <a:effectLst/>
                <a:uLnTx/>
                <a:uFillTx/>
              </a:rPr>
              <a:t>优秀</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下载：</a:t>
            </a:r>
            <a:r>
              <a:rPr kumimoji="0" lang="en-US" altLang="zh-CN" sz="100" b="0" i="0" u="none" strike="noStrike" kern="0" cap="none" spc="0" normalizeH="0" baseline="0" noProof="0" dirty="0">
                <a:ln>
                  <a:noFill/>
                </a:ln>
                <a:solidFill>
                  <a:schemeClr val="bg1">
                    <a:lumMod val="95000"/>
                  </a:schemeClr>
                </a:solidFill>
                <a:effectLst/>
                <a:uLnTx/>
                <a:uFillTx/>
              </a:rPr>
              <a:t>www.1ppt.com/xiazai/        PPT</a:t>
            </a:r>
            <a:r>
              <a:rPr kumimoji="0" lang="zh-CN" altLang="en-US" sz="100" b="0" i="0" u="none" strike="noStrike" kern="0" cap="none" spc="0" normalizeH="0" baseline="0" noProof="0" dirty="0">
                <a:ln>
                  <a:noFill/>
                </a:ln>
                <a:solidFill>
                  <a:schemeClr val="bg1">
                    <a:lumMod val="95000"/>
                  </a:schemeClr>
                </a:solidFill>
                <a:effectLst/>
                <a:uLnTx/>
                <a:uFillTx/>
              </a:rPr>
              <a:t>教程： </a:t>
            </a:r>
            <a:r>
              <a:rPr kumimoji="0" lang="en-US" altLang="zh-CN" sz="100" b="0" i="0" u="none" strike="noStrike" kern="0" cap="none" spc="0" normalizeH="0" baseline="0" noProof="0" dirty="0">
                <a:ln>
                  <a:noFill/>
                </a:ln>
                <a:solidFill>
                  <a:schemeClr val="bg1">
                    <a:lumMod val="95000"/>
                  </a:schemeClr>
                </a:solidFill>
                <a:effectLst/>
                <a:uLnTx/>
                <a:uFillTx/>
              </a:rPr>
              <a:t>www.1ppt.com/powerpoint/      </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chemeClr val="bg1">
                    <a:lumMod val="95000"/>
                  </a:schemeClr>
                </a:solidFill>
                <a:effectLst/>
                <a:uLnTx/>
                <a:uFillTx/>
              </a:rPr>
              <a:t>Word</a:t>
            </a:r>
            <a:r>
              <a:rPr kumimoji="0" lang="zh-CN" altLang="en-US" sz="100" b="0" i="0" u="none" strike="noStrike" kern="0" cap="none" spc="0" normalizeH="0" baseline="0" noProof="0" dirty="0">
                <a:ln>
                  <a:noFill/>
                </a:ln>
                <a:solidFill>
                  <a:schemeClr val="bg1">
                    <a:lumMod val="95000"/>
                  </a:schemeClr>
                </a:solidFill>
                <a:effectLst/>
                <a:uLnTx/>
                <a:uFillTx/>
              </a:rPr>
              <a:t>教程： </a:t>
            </a:r>
            <a:r>
              <a:rPr kumimoji="0" lang="en-US" altLang="zh-CN" sz="100" b="0" i="0" u="none" strike="noStrike" kern="0" cap="none" spc="0" normalizeH="0" baseline="0" noProof="0" dirty="0">
                <a:ln>
                  <a:noFill/>
                </a:ln>
                <a:solidFill>
                  <a:schemeClr val="bg1">
                    <a:lumMod val="95000"/>
                  </a:schemeClr>
                </a:solidFill>
                <a:effectLst/>
                <a:uLnTx/>
                <a:uFillTx/>
              </a:rPr>
              <a:t>www.1ppt.com/word/              Excel</a:t>
            </a:r>
            <a:r>
              <a:rPr kumimoji="0" lang="zh-CN" altLang="en-US" sz="100" b="0" i="0" u="none" strike="noStrike" kern="0" cap="none" spc="0" normalizeH="0" baseline="0" noProof="0" dirty="0">
                <a:ln>
                  <a:noFill/>
                </a:ln>
                <a:solidFill>
                  <a:schemeClr val="bg1">
                    <a:lumMod val="95000"/>
                  </a:schemeClr>
                </a:solidFill>
                <a:effectLst/>
                <a:uLnTx/>
                <a:uFillTx/>
              </a:rPr>
              <a:t>教程：</a:t>
            </a:r>
            <a:r>
              <a:rPr kumimoji="0" lang="en-US" altLang="zh-CN" sz="100" b="0" i="0" u="none" strike="noStrike" kern="0" cap="none" spc="0" normalizeH="0" baseline="0" noProof="0" dirty="0">
                <a:ln>
                  <a:noFill/>
                </a:ln>
                <a:solidFill>
                  <a:schemeClr val="bg1">
                    <a:lumMod val="95000"/>
                  </a:schemeClr>
                </a:solidFill>
                <a:effectLst/>
                <a:uLnTx/>
                <a:uFillTx/>
              </a:rPr>
              <a:t>www.1ppt.com/excel/  </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chemeClr val="bg1">
                    <a:lumMod val="95000"/>
                  </a:schemeClr>
                </a:solidFill>
                <a:effectLst/>
                <a:uLnTx/>
                <a:uFillTx/>
              </a:rPr>
              <a:t>资料下载：</a:t>
            </a:r>
            <a:r>
              <a:rPr kumimoji="0" lang="en-US" altLang="zh-CN" sz="100" b="0" i="0" u="none" strike="noStrike" kern="0" cap="none" spc="0" normalizeH="0" baseline="0" noProof="0" dirty="0">
                <a:ln>
                  <a:noFill/>
                </a:ln>
                <a:solidFill>
                  <a:schemeClr val="bg1">
                    <a:lumMod val="95000"/>
                  </a:schemeClr>
                </a:solidFill>
                <a:effectLst/>
                <a:uLnTx/>
                <a:uFillTx/>
              </a:rPr>
              <a:t>www.1ppt.com/ziliao/                PPT</a:t>
            </a:r>
            <a:r>
              <a:rPr kumimoji="0" lang="zh-CN" altLang="en-US" sz="100" b="0" i="0" u="none" strike="noStrike" kern="0" cap="none" spc="0" normalizeH="0" baseline="0" noProof="0" dirty="0">
                <a:ln>
                  <a:noFill/>
                </a:ln>
                <a:solidFill>
                  <a:schemeClr val="bg1">
                    <a:lumMod val="95000"/>
                  </a:schemeClr>
                </a:solidFill>
                <a:effectLst/>
                <a:uLnTx/>
                <a:uFillTx/>
              </a:rPr>
              <a:t>课件下载：</a:t>
            </a:r>
            <a:r>
              <a:rPr kumimoji="0" lang="en-US" altLang="zh-CN" sz="100" b="0" i="0" u="none" strike="noStrike" kern="0" cap="none" spc="0" normalizeH="0" baseline="0" noProof="0" dirty="0">
                <a:ln>
                  <a:noFill/>
                </a:ln>
                <a:solidFill>
                  <a:schemeClr val="bg1">
                    <a:lumMod val="95000"/>
                  </a:schemeClr>
                </a:solidFill>
                <a:effectLst/>
                <a:uLnTx/>
                <a:uFillTx/>
              </a:rPr>
              <a:t>www.1ppt.com/kejian/ </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chemeClr val="bg1">
                    <a:lumMod val="95000"/>
                  </a:schemeClr>
                </a:solidFill>
                <a:effectLst/>
                <a:uLnTx/>
                <a:uFillTx/>
              </a:rPr>
              <a:t>范文下载：</a:t>
            </a:r>
            <a:r>
              <a:rPr kumimoji="0" lang="en-US" altLang="zh-CN" sz="100" b="0" i="0" u="none" strike="noStrike" kern="0" cap="none" spc="0" normalizeH="0" baseline="0" noProof="0" dirty="0">
                <a:ln>
                  <a:noFill/>
                </a:ln>
                <a:solidFill>
                  <a:schemeClr val="bg1">
                    <a:lumMod val="95000"/>
                  </a:schemeClr>
                </a:solidFill>
                <a:effectLst/>
                <a:uLnTx/>
                <a:uFillTx/>
              </a:rPr>
              <a:t>www.1ppt.com/fanwen/             </a:t>
            </a:r>
            <a:r>
              <a:rPr kumimoji="0" lang="zh-CN" altLang="en-US" sz="100" b="0" i="0" u="none" strike="noStrike" kern="0" cap="none" spc="0" normalizeH="0" baseline="0" noProof="0" dirty="0">
                <a:ln>
                  <a:noFill/>
                </a:ln>
                <a:solidFill>
                  <a:schemeClr val="bg1">
                    <a:lumMod val="95000"/>
                  </a:schemeClr>
                </a:solidFill>
                <a:effectLst/>
                <a:uLnTx/>
                <a:uFillTx/>
              </a:rPr>
              <a:t>试卷下载：</a:t>
            </a:r>
            <a:r>
              <a:rPr kumimoji="0" lang="en-US" altLang="zh-CN" sz="100" b="0" i="0" u="none" strike="noStrike" kern="0" cap="none" spc="0" normalizeH="0" baseline="0" noProof="0" dirty="0">
                <a:ln>
                  <a:noFill/>
                </a:ln>
                <a:solidFill>
                  <a:schemeClr val="bg1">
                    <a:lumMod val="95000"/>
                  </a:schemeClr>
                </a:solidFill>
                <a:effectLst/>
                <a:uLnTx/>
                <a:uFillTx/>
              </a:rPr>
              <a:t>www.1ppt.com/shiti/  </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chemeClr val="bg1">
                    <a:lumMod val="95000"/>
                  </a:schemeClr>
                </a:solidFill>
                <a:effectLst/>
                <a:uLnTx/>
                <a:uFillTx/>
              </a:rPr>
              <a:t>教案下载：</a:t>
            </a:r>
            <a:r>
              <a:rPr kumimoji="0" lang="en-US" altLang="zh-CN" sz="100" b="0" i="0" u="none" strike="noStrike" kern="0" cap="none" spc="0" normalizeH="0" baseline="0" noProof="0" dirty="0">
                <a:ln>
                  <a:noFill/>
                </a:ln>
                <a:solidFill>
                  <a:schemeClr val="bg1">
                    <a:lumMod val="95000"/>
                  </a:schemeClr>
                </a:solidFill>
                <a:effectLst/>
                <a:uLnTx/>
                <a:uFillTx/>
              </a:rPr>
              <a:t>www.1ppt.com/jiaoan/        PPT</a:t>
            </a:r>
            <a:r>
              <a:rPr kumimoji="0" lang="zh-CN" altLang="en-US" sz="100" b="0" i="0" u="none" strike="noStrike" kern="0" cap="none" spc="0" normalizeH="0" baseline="0" noProof="0" dirty="0">
                <a:ln>
                  <a:noFill/>
                </a:ln>
                <a:solidFill>
                  <a:schemeClr val="bg1">
                    <a:lumMod val="95000"/>
                  </a:schemeClr>
                </a:solidFill>
                <a:effectLst/>
                <a:uLnTx/>
                <a:uFillTx/>
              </a:rPr>
              <a:t>论坛：</a:t>
            </a:r>
            <a:r>
              <a:rPr kumimoji="0" lang="en-US" altLang="zh-CN" sz="100" b="0" i="0" u="none" strike="noStrike" kern="0" cap="none" spc="0" normalizeH="0" baseline="0" noProof="0" dirty="0">
                <a:ln>
                  <a:noFill/>
                </a:ln>
                <a:solidFill>
                  <a:schemeClr val="bg1">
                    <a:lumMod val="95000"/>
                  </a:schemeClr>
                </a:solidFill>
                <a:effectLst/>
                <a:uLnTx/>
                <a:uFillTx/>
              </a:rPr>
              <a:t>www.1ppt.cn</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chemeClr val="bg1">
                    <a:lumMod val="95000"/>
                  </a:schemeClr>
                </a:solidFill>
                <a:effectLst/>
                <a:uLnTx/>
                <a:uFillTx/>
              </a:rPr>
              <a:t> </a:t>
            </a:r>
            <a:endParaRPr kumimoji="0" lang="zh-CN" altLang="en-US" sz="100" b="0" i="0" u="none" strike="noStrike" kern="0" cap="none" spc="0" normalizeH="0" baseline="0" noProof="0" dirty="0">
              <a:ln>
                <a:noFill/>
              </a:ln>
              <a:solidFill>
                <a:schemeClr val="bg1">
                  <a:lumMod val="95000"/>
                </a:schemeClr>
              </a:solidFill>
              <a:effectLst/>
              <a:uLnTx/>
              <a:uFillTx/>
            </a:endParaRPr>
          </a:p>
        </p:txBody>
      </p:sp>
      <p:grpSp>
        <p:nvGrpSpPr>
          <p:cNvPr id="232" name="组合 99"/>
          <p:cNvGrpSpPr/>
          <p:nvPr/>
        </p:nvGrpSpPr>
        <p:grpSpPr>
          <a:xfrm>
            <a:off x="539552" y="3046876"/>
            <a:ext cx="3744000" cy="1108930"/>
            <a:chOff x="3821325" y="3817807"/>
            <a:chExt cx="3240000" cy="1108930"/>
          </a:xfrm>
        </p:grpSpPr>
        <p:sp>
          <p:nvSpPr>
            <p:cNvPr id="233" name="Freeform 3720"/>
            <p:cNvSpPr/>
            <p:nvPr/>
          </p:nvSpPr>
          <p:spPr bwMode="auto">
            <a:xfrm>
              <a:off x="3821325" y="3846737"/>
              <a:ext cx="3240000" cy="1080000"/>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6"/>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rgbClr val="0070C0">
                <a:lumMod val="75000"/>
              </a:srgbClr>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34" name="Freeform 3721"/>
            <p:cNvSpPr/>
            <p:nvPr/>
          </p:nvSpPr>
          <p:spPr bwMode="auto">
            <a:xfrm>
              <a:off x="3821325" y="3817807"/>
              <a:ext cx="3240000" cy="1080000"/>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5"/>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rgbClr val="0070C0"/>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35" name="组合 93"/>
          <p:cNvGrpSpPr/>
          <p:nvPr/>
        </p:nvGrpSpPr>
        <p:grpSpPr>
          <a:xfrm>
            <a:off x="1074321" y="1180618"/>
            <a:ext cx="3240000" cy="1102980"/>
            <a:chOff x="4050244" y="1659421"/>
            <a:chExt cx="3240000" cy="1267866"/>
          </a:xfrm>
        </p:grpSpPr>
        <p:sp>
          <p:nvSpPr>
            <p:cNvPr id="236" name="Freeform 3723"/>
            <p:cNvSpPr/>
            <p:nvPr/>
          </p:nvSpPr>
          <p:spPr bwMode="auto">
            <a:xfrm>
              <a:off x="4050244" y="1685836"/>
              <a:ext cx="3240000" cy="1241451"/>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5"/>
                    <a:pt x="799" y="252"/>
                    <a:pt x="799" y="250"/>
                  </a:cubicBezTo>
                  <a:lnTo>
                    <a:pt x="799" y="140"/>
                  </a:lnTo>
                  <a:close/>
                </a:path>
              </a:pathLst>
            </a:custGeom>
            <a:solidFill>
              <a:srgbClr val="00B0F0">
                <a:lumMod val="75000"/>
              </a:srgbClr>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37" name="Freeform 3724"/>
            <p:cNvSpPr/>
            <p:nvPr/>
          </p:nvSpPr>
          <p:spPr bwMode="auto">
            <a:xfrm>
              <a:off x="4050244" y="1659421"/>
              <a:ext cx="3240000" cy="1213777"/>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4"/>
                    <a:pt x="799" y="252"/>
                    <a:pt x="799" y="250"/>
                  </a:cubicBezTo>
                  <a:lnTo>
                    <a:pt x="799" y="140"/>
                  </a:lnTo>
                  <a:close/>
                </a:path>
              </a:pathLst>
            </a:custGeom>
            <a:solidFill>
              <a:srgbClr val="00B0F0"/>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38" name="组合 100"/>
          <p:cNvGrpSpPr/>
          <p:nvPr/>
        </p:nvGrpSpPr>
        <p:grpSpPr>
          <a:xfrm>
            <a:off x="251968" y="2067574"/>
            <a:ext cx="4032000" cy="1112704"/>
            <a:chOff x="3359711" y="2561263"/>
            <a:chExt cx="3240000" cy="1112704"/>
          </a:xfrm>
        </p:grpSpPr>
        <p:sp>
          <p:nvSpPr>
            <p:cNvPr id="239" name="Freeform 3729"/>
            <p:cNvSpPr/>
            <p:nvPr/>
          </p:nvSpPr>
          <p:spPr bwMode="auto">
            <a:xfrm>
              <a:off x="3359711" y="2593967"/>
              <a:ext cx="3240000" cy="1080000"/>
            </a:xfrm>
            <a:custGeom>
              <a:avLst/>
              <a:gdLst>
                <a:gd name="T0" fmla="*/ 1031 w 1031"/>
                <a:gd name="T1" fmla="*/ 181 h 527"/>
                <a:gd name="T2" fmla="*/ 938 w 1031"/>
                <a:gd name="T3" fmla="*/ 88 h 527"/>
                <a:gd name="T4" fmla="*/ 274 w 1031"/>
                <a:gd name="T5" fmla="*/ 88 h 527"/>
                <a:gd name="T6" fmla="*/ 274 w 1031"/>
                <a:gd name="T7" fmla="*/ 30 h 527"/>
                <a:gd name="T8" fmla="*/ 243 w 1031"/>
                <a:gd name="T9" fmla="*/ 16 h 527"/>
                <a:gd name="T10" fmla="*/ 17 w 1031"/>
                <a:gd name="T11" fmla="*/ 221 h 527"/>
                <a:gd name="T12" fmla="*/ 17 w 1031"/>
                <a:gd name="T13" fmla="*/ 277 h 527"/>
                <a:gd name="T14" fmla="*/ 243 w 1031"/>
                <a:gd name="T15" fmla="*/ 482 h 527"/>
                <a:gd name="T16" fmla="*/ 274 w 1031"/>
                <a:gd name="T17" fmla="*/ 468 h 527"/>
                <a:gd name="T18" fmla="*/ 274 w 1031"/>
                <a:gd name="T19" fmla="*/ 416 h 527"/>
                <a:gd name="T20" fmla="*/ 874 w 1031"/>
                <a:gd name="T21" fmla="*/ 416 h 527"/>
                <a:gd name="T22" fmla="*/ 912 w 1031"/>
                <a:gd name="T23" fmla="*/ 416 h 527"/>
                <a:gd name="T24" fmla="*/ 1031 w 1031"/>
                <a:gd name="T25" fmla="*/ 527 h 527"/>
                <a:gd name="T26" fmla="*/ 1031 w 1031"/>
                <a:gd name="T27" fmla="*/ 332 h 527"/>
                <a:gd name="T28" fmla="*/ 1031 w 1031"/>
                <a:gd name="T29" fmla="*/ 332 h 527"/>
                <a:gd name="T30" fmla="*/ 1031 w 1031"/>
                <a:gd name="T31" fmla="*/ 323 h 527"/>
                <a:gd name="T32" fmla="*/ 1031 w 1031"/>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7">
                  <a:moveTo>
                    <a:pt x="1031" y="181"/>
                  </a:moveTo>
                  <a:cubicBezTo>
                    <a:pt x="1031" y="130"/>
                    <a:pt x="990" y="88"/>
                    <a:pt x="938" y="88"/>
                  </a:cubicBezTo>
                  <a:cubicBezTo>
                    <a:pt x="274" y="88"/>
                    <a:pt x="274" y="88"/>
                    <a:pt x="274" y="88"/>
                  </a:cubicBezTo>
                  <a:cubicBezTo>
                    <a:pt x="274" y="30"/>
                    <a:pt x="274" y="30"/>
                    <a:pt x="274" y="30"/>
                  </a:cubicBezTo>
                  <a:cubicBezTo>
                    <a:pt x="274" y="7"/>
                    <a:pt x="260" y="0"/>
                    <a:pt x="243" y="16"/>
                  </a:cubicBezTo>
                  <a:cubicBezTo>
                    <a:pt x="17" y="221"/>
                    <a:pt x="17" y="221"/>
                    <a:pt x="17" y="221"/>
                  </a:cubicBezTo>
                  <a:cubicBezTo>
                    <a:pt x="0" y="236"/>
                    <a:pt x="0" y="261"/>
                    <a:pt x="17" y="277"/>
                  </a:cubicBezTo>
                  <a:cubicBezTo>
                    <a:pt x="243" y="482"/>
                    <a:pt x="243" y="482"/>
                    <a:pt x="243" y="482"/>
                  </a:cubicBezTo>
                  <a:cubicBezTo>
                    <a:pt x="260" y="497"/>
                    <a:pt x="274" y="491"/>
                    <a:pt x="274" y="468"/>
                  </a:cubicBezTo>
                  <a:cubicBezTo>
                    <a:pt x="274" y="416"/>
                    <a:pt x="274" y="416"/>
                    <a:pt x="274" y="416"/>
                  </a:cubicBezTo>
                  <a:cubicBezTo>
                    <a:pt x="874" y="416"/>
                    <a:pt x="874" y="416"/>
                    <a:pt x="874" y="416"/>
                  </a:cubicBezTo>
                  <a:cubicBezTo>
                    <a:pt x="912" y="416"/>
                    <a:pt x="912" y="416"/>
                    <a:pt x="912" y="416"/>
                  </a:cubicBezTo>
                  <a:cubicBezTo>
                    <a:pt x="975" y="416"/>
                    <a:pt x="1027" y="465"/>
                    <a:pt x="1031" y="527"/>
                  </a:cubicBezTo>
                  <a:cubicBezTo>
                    <a:pt x="1031" y="332"/>
                    <a:pt x="1031" y="332"/>
                    <a:pt x="1031" y="332"/>
                  </a:cubicBezTo>
                  <a:cubicBezTo>
                    <a:pt x="1031" y="332"/>
                    <a:pt x="1031" y="332"/>
                    <a:pt x="1031" y="332"/>
                  </a:cubicBezTo>
                  <a:cubicBezTo>
                    <a:pt x="1031" y="329"/>
                    <a:pt x="1031" y="326"/>
                    <a:pt x="1031" y="323"/>
                  </a:cubicBezTo>
                  <a:lnTo>
                    <a:pt x="1031" y="181"/>
                  </a:lnTo>
                  <a:close/>
                </a:path>
              </a:pathLst>
            </a:custGeom>
            <a:solidFill>
              <a:srgbClr val="00B0F0">
                <a:lumMod val="75000"/>
              </a:srgbClr>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40" name="Freeform 3730"/>
            <p:cNvSpPr/>
            <p:nvPr/>
          </p:nvSpPr>
          <p:spPr bwMode="auto">
            <a:xfrm>
              <a:off x="3359711" y="2561263"/>
              <a:ext cx="3240000" cy="1080000"/>
            </a:xfrm>
            <a:custGeom>
              <a:avLst/>
              <a:gdLst>
                <a:gd name="T0" fmla="*/ 1031 w 1031"/>
                <a:gd name="T1" fmla="*/ 180 h 526"/>
                <a:gd name="T2" fmla="*/ 938 w 1031"/>
                <a:gd name="T3" fmla="*/ 87 h 526"/>
                <a:gd name="T4" fmla="*/ 274 w 1031"/>
                <a:gd name="T5" fmla="*/ 87 h 526"/>
                <a:gd name="T6" fmla="*/ 274 w 1031"/>
                <a:gd name="T7" fmla="*/ 29 h 526"/>
                <a:gd name="T8" fmla="*/ 243 w 1031"/>
                <a:gd name="T9" fmla="*/ 15 h 526"/>
                <a:gd name="T10" fmla="*/ 17 w 1031"/>
                <a:gd name="T11" fmla="*/ 220 h 526"/>
                <a:gd name="T12" fmla="*/ 17 w 1031"/>
                <a:gd name="T13" fmla="*/ 276 h 526"/>
                <a:gd name="T14" fmla="*/ 243 w 1031"/>
                <a:gd name="T15" fmla="*/ 481 h 526"/>
                <a:gd name="T16" fmla="*/ 274 w 1031"/>
                <a:gd name="T17" fmla="*/ 467 h 526"/>
                <a:gd name="T18" fmla="*/ 274 w 1031"/>
                <a:gd name="T19" fmla="*/ 415 h 526"/>
                <a:gd name="T20" fmla="*/ 874 w 1031"/>
                <a:gd name="T21" fmla="*/ 415 h 526"/>
                <a:gd name="T22" fmla="*/ 912 w 1031"/>
                <a:gd name="T23" fmla="*/ 415 h 526"/>
                <a:gd name="T24" fmla="*/ 1031 w 1031"/>
                <a:gd name="T25" fmla="*/ 526 h 526"/>
                <a:gd name="T26" fmla="*/ 1031 w 1031"/>
                <a:gd name="T27" fmla="*/ 331 h 526"/>
                <a:gd name="T28" fmla="*/ 1031 w 1031"/>
                <a:gd name="T29" fmla="*/ 331 h 526"/>
                <a:gd name="T30" fmla="*/ 1031 w 1031"/>
                <a:gd name="T31" fmla="*/ 322 h 526"/>
                <a:gd name="T32" fmla="*/ 1031 w 1031"/>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6">
                  <a:moveTo>
                    <a:pt x="1031" y="180"/>
                  </a:moveTo>
                  <a:cubicBezTo>
                    <a:pt x="1031" y="129"/>
                    <a:pt x="990" y="87"/>
                    <a:pt x="938" y="87"/>
                  </a:cubicBezTo>
                  <a:cubicBezTo>
                    <a:pt x="274" y="87"/>
                    <a:pt x="274" y="87"/>
                    <a:pt x="274" y="87"/>
                  </a:cubicBezTo>
                  <a:cubicBezTo>
                    <a:pt x="274" y="29"/>
                    <a:pt x="274" y="29"/>
                    <a:pt x="274" y="29"/>
                  </a:cubicBezTo>
                  <a:cubicBezTo>
                    <a:pt x="274" y="6"/>
                    <a:pt x="260" y="0"/>
                    <a:pt x="243" y="15"/>
                  </a:cubicBezTo>
                  <a:cubicBezTo>
                    <a:pt x="17" y="220"/>
                    <a:pt x="17" y="220"/>
                    <a:pt x="17" y="220"/>
                  </a:cubicBezTo>
                  <a:cubicBezTo>
                    <a:pt x="0" y="235"/>
                    <a:pt x="0" y="261"/>
                    <a:pt x="17" y="276"/>
                  </a:cubicBezTo>
                  <a:cubicBezTo>
                    <a:pt x="243" y="481"/>
                    <a:pt x="243" y="481"/>
                    <a:pt x="243" y="481"/>
                  </a:cubicBezTo>
                  <a:cubicBezTo>
                    <a:pt x="260" y="496"/>
                    <a:pt x="274" y="490"/>
                    <a:pt x="274" y="467"/>
                  </a:cubicBezTo>
                  <a:cubicBezTo>
                    <a:pt x="274" y="415"/>
                    <a:pt x="274" y="415"/>
                    <a:pt x="274" y="415"/>
                  </a:cubicBezTo>
                  <a:cubicBezTo>
                    <a:pt x="874" y="415"/>
                    <a:pt x="874" y="415"/>
                    <a:pt x="874" y="415"/>
                  </a:cubicBezTo>
                  <a:cubicBezTo>
                    <a:pt x="912" y="415"/>
                    <a:pt x="912" y="415"/>
                    <a:pt x="912" y="415"/>
                  </a:cubicBezTo>
                  <a:cubicBezTo>
                    <a:pt x="975" y="415"/>
                    <a:pt x="1027" y="464"/>
                    <a:pt x="1031" y="526"/>
                  </a:cubicBezTo>
                  <a:cubicBezTo>
                    <a:pt x="1031" y="331"/>
                    <a:pt x="1031" y="331"/>
                    <a:pt x="1031" y="331"/>
                  </a:cubicBezTo>
                  <a:cubicBezTo>
                    <a:pt x="1031" y="331"/>
                    <a:pt x="1031" y="331"/>
                    <a:pt x="1031" y="331"/>
                  </a:cubicBezTo>
                  <a:cubicBezTo>
                    <a:pt x="1031" y="328"/>
                    <a:pt x="1031" y="325"/>
                    <a:pt x="1031" y="322"/>
                  </a:cubicBezTo>
                  <a:lnTo>
                    <a:pt x="1031" y="180"/>
                  </a:lnTo>
                  <a:close/>
                </a:path>
              </a:pathLst>
            </a:custGeom>
            <a:solidFill>
              <a:srgbClr val="00B0F0"/>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41" name="组合 96"/>
          <p:cNvGrpSpPr/>
          <p:nvPr/>
        </p:nvGrpSpPr>
        <p:grpSpPr>
          <a:xfrm>
            <a:off x="4284325" y="2787774"/>
            <a:ext cx="3852000" cy="1080000"/>
            <a:chOff x="6428745" y="3352422"/>
            <a:chExt cx="2606163" cy="1360941"/>
          </a:xfrm>
        </p:grpSpPr>
        <p:sp>
          <p:nvSpPr>
            <p:cNvPr id="242" name="Freeform 3732"/>
            <p:cNvSpPr/>
            <p:nvPr/>
          </p:nvSpPr>
          <p:spPr bwMode="auto">
            <a:xfrm>
              <a:off x="6428745" y="3382609"/>
              <a:ext cx="2606163" cy="1330754"/>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2 h 447"/>
                <a:gd name="T28" fmla="*/ 1 w 876"/>
                <a:gd name="T29" fmla="*/ 282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6"/>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2"/>
                    <a:pt x="0" y="282"/>
                    <a:pt x="0" y="282"/>
                  </a:cubicBezTo>
                  <a:cubicBezTo>
                    <a:pt x="1" y="282"/>
                    <a:pt x="1" y="282"/>
                    <a:pt x="1" y="282"/>
                  </a:cubicBezTo>
                  <a:cubicBezTo>
                    <a:pt x="0" y="279"/>
                    <a:pt x="0" y="277"/>
                    <a:pt x="0" y="274"/>
                  </a:cubicBezTo>
                  <a:lnTo>
                    <a:pt x="0" y="154"/>
                  </a:lnTo>
                  <a:close/>
                </a:path>
              </a:pathLst>
            </a:custGeom>
            <a:solidFill>
              <a:srgbClr val="00B0F0">
                <a:lumMod val="75000"/>
              </a:srgbClr>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43" name="Freeform 3733"/>
            <p:cNvSpPr/>
            <p:nvPr/>
          </p:nvSpPr>
          <p:spPr bwMode="auto">
            <a:xfrm>
              <a:off x="6428745" y="3352422"/>
              <a:ext cx="2606163" cy="1330754"/>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1 h 447"/>
                <a:gd name="T28" fmla="*/ 1 w 876"/>
                <a:gd name="T29" fmla="*/ 281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5"/>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1"/>
                    <a:pt x="0" y="281"/>
                    <a:pt x="0" y="281"/>
                  </a:cubicBezTo>
                  <a:cubicBezTo>
                    <a:pt x="1" y="281"/>
                    <a:pt x="1" y="281"/>
                    <a:pt x="1" y="281"/>
                  </a:cubicBezTo>
                  <a:cubicBezTo>
                    <a:pt x="0" y="279"/>
                    <a:pt x="0" y="276"/>
                    <a:pt x="0" y="274"/>
                  </a:cubicBezTo>
                  <a:lnTo>
                    <a:pt x="0" y="154"/>
                  </a:lnTo>
                  <a:close/>
                </a:path>
              </a:pathLst>
            </a:custGeom>
            <a:solidFill>
              <a:srgbClr val="00B0F0"/>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44" name="组合 94"/>
          <p:cNvGrpSpPr/>
          <p:nvPr/>
        </p:nvGrpSpPr>
        <p:grpSpPr>
          <a:xfrm>
            <a:off x="4284326" y="771550"/>
            <a:ext cx="3240000" cy="1080000"/>
            <a:chOff x="6428745" y="1195294"/>
            <a:chExt cx="2381016" cy="1241449"/>
          </a:xfrm>
        </p:grpSpPr>
        <p:sp>
          <p:nvSpPr>
            <p:cNvPr id="245" name="Freeform 3735"/>
            <p:cNvSpPr/>
            <p:nvPr/>
          </p:nvSpPr>
          <p:spPr bwMode="auto">
            <a:xfrm>
              <a:off x="6428745" y="1221707"/>
              <a:ext cx="2381016" cy="1215036"/>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5"/>
                    <a:pt x="0" y="252"/>
                    <a:pt x="0" y="250"/>
                  </a:cubicBezTo>
                  <a:lnTo>
                    <a:pt x="0" y="140"/>
                  </a:lnTo>
                  <a:close/>
                </a:path>
              </a:pathLst>
            </a:custGeom>
            <a:solidFill>
              <a:srgbClr val="0070C0">
                <a:lumMod val="75000"/>
              </a:srgbClr>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46" name="Freeform 3736"/>
            <p:cNvSpPr/>
            <p:nvPr/>
          </p:nvSpPr>
          <p:spPr bwMode="auto">
            <a:xfrm>
              <a:off x="6428745" y="1195294"/>
              <a:ext cx="2381016" cy="1213777"/>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4"/>
                    <a:pt x="0" y="252"/>
                    <a:pt x="0" y="250"/>
                  </a:cubicBezTo>
                  <a:lnTo>
                    <a:pt x="0" y="140"/>
                  </a:lnTo>
                  <a:close/>
                </a:path>
              </a:pathLst>
            </a:custGeom>
            <a:solidFill>
              <a:srgbClr val="0070C0"/>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47" name="组合 95"/>
          <p:cNvGrpSpPr/>
          <p:nvPr/>
        </p:nvGrpSpPr>
        <p:grpSpPr>
          <a:xfrm>
            <a:off x="4284328" y="1707654"/>
            <a:ext cx="4212000" cy="1080000"/>
            <a:chOff x="6428747" y="2097136"/>
            <a:chExt cx="3070292" cy="1601181"/>
          </a:xfrm>
        </p:grpSpPr>
        <p:sp>
          <p:nvSpPr>
            <p:cNvPr id="248" name="Freeform 3741"/>
            <p:cNvSpPr/>
            <p:nvPr/>
          </p:nvSpPr>
          <p:spPr bwMode="auto">
            <a:xfrm>
              <a:off x="6428747" y="2129840"/>
              <a:ext cx="3070292" cy="1568477"/>
            </a:xfrm>
            <a:custGeom>
              <a:avLst/>
              <a:gdLst>
                <a:gd name="T0" fmla="*/ 0 w 1032"/>
                <a:gd name="T1" fmla="*/ 181 h 527"/>
                <a:gd name="T2" fmla="*/ 93 w 1032"/>
                <a:gd name="T3" fmla="*/ 88 h 527"/>
                <a:gd name="T4" fmla="*/ 757 w 1032"/>
                <a:gd name="T5" fmla="*/ 88 h 527"/>
                <a:gd name="T6" fmla="*/ 757 w 1032"/>
                <a:gd name="T7" fmla="*/ 30 h 527"/>
                <a:gd name="T8" fmla="*/ 788 w 1032"/>
                <a:gd name="T9" fmla="*/ 16 h 527"/>
                <a:gd name="T10" fmla="*/ 1014 w 1032"/>
                <a:gd name="T11" fmla="*/ 221 h 527"/>
                <a:gd name="T12" fmla="*/ 1014 w 1032"/>
                <a:gd name="T13" fmla="*/ 277 h 527"/>
                <a:gd name="T14" fmla="*/ 788 w 1032"/>
                <a:gd name="T15" fmla="*/ 482 h 527"/>
                <a:gd name="T16" fmla="*/ 757 w 1032"/>
                <a:gd name="T17" fmla="*/ 468 h 527"/>
                <a:gd name="T18" fmla="*/ 757 w 1032"/>
                <a:gd name="T19" fmla="*/ 416 h 527"/>
                <a:gd name="T20" fmla="*/ 157 w 1032"/>
                <a:gd name="T21" fmla="*/ 416 h 527"/>
                <a:gd name="T22" fmla="*/ 119 w 1032"/>
                <a:gd name="T23" fmla="*/ 416 h 527"/>
                <a:gd name="T24" fmla="*/ 0 w 1032"/>
                <a:gd name="T25" fmla="*/ 527 h 527"/>
                <a:gd name="T26" fmla="*/ 0 w 1032"/>
                <a:gd name="T27" fmla="*/ 332 h 527"/>
                <a:gd name="T28" fmla="*/ 1 w 1032"/>
                <a:gd name="T29" fmla="*/ 332 h 527"/>
                <a:gd name="T30" fmla="*/ 0 w 1032"/>
                <a:gd name="T31" fmla="*/ 323 h 527"/>
                <a:gd name="T32" fmla="*/ 0 w 1032"/>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7">
                  <a:moveTo>
                    <a:pt x="0" y="181"/>
                  </a:moveTo>
                  <a:cubicBezTo>
                    <a:pt x="0" y="130"/>
                    <a:pt x="42" y="88"/>
                    <a:pt x="93" y="88"/>
                  </a:cubicBezTo>
                  <a:cubicBezTo>
                    <a:pt x="757" y="88"/>
                    <a:pt x="757" y="88"/>
                    <a:pt x="757" y="88"/>
                  </a:cubicBezTo>
                  <a:cubicBezTo>
                    <a:pt x="757" y="30"/>
                    <a:pt x="757" y="30"/>
                    <a:pt x="757" y="30"/>
                  </a:cubicBezTo>
                  <a:cubicBezTo>
                    <a:pt x="757" y="7"/>
                    <a:pt x="771" y="0"/>
                    <a:pt x="788" y="16"/>
                  </a:cubicBezTo>
                  <a:cubicBezTo>
                    <a:pt x="1014" y="221"/>
                    <a:pt x="1014" y="221"/>
                    <a:pt x="1014" y="221"/>
                  </a:cubicBezTo>
                  <a:cubicBezTo>
                    <a:pt x="1032" y="236"/>
                    <a:pt x="1032" y="261"/>
                    <a:pt x="1014" y="277"/>
                  </a:cubicBezTo>
                  <a:cubicBezTo>
                    <a:pt x="788" y="482"/>
                    <a:pt x="788" y="482"/>
                    <a:pt x="788" y="482"/>
                  </a:cubicBezTo>
                  <a:cubicBezTo>
                    <a:pt x="771" y="497"/>
                    <a:pt x="757" y="491"/>
                    <a:pt x="757" y="468"/>
                  </a:cubicBezTo>
                  <a:cubicBezTo>
                    <a:pt x="757" y="416"/>
                    <a:pt x="757" y="416"/>
                    <a:pt x="757" y="416"/>
                  </a:cubicBezTo>
                  <a:cubicBezTo>
                    <a:pt x="157" y="416"/>
                    <a:pt x="157" y="416"/>
                    <a:pt x="157" y="416"/>
                  </a:cubicBezTo>
                  <a:cubicBezTo>
                    <a:pt x="119" y="416"/>
                    <a:pt x="119" y="416"/>
                    <a:pt x="119" y="416"/>
                  </a:cubicBezTo>
                  <a:cubicBezTo>
                    <a:pt x="56" y="416"/>
                    <a:pt x="4" y="465"/>
                    <a:pt x="0" y="527"/>
                  </a:cubicBezTo>
                  <a:cubicBezTo>
                    <a:pt x="0" y="332"/>
                    <a:pt x="0" y="332"/>
                    <a:pt x="0" y="332"/>
                  </a:cubicBezTo>
                  <a:cubicBezTo>
                    <a:pt x="1" y="332"/>
                    <a:pt x="1" y="332"/>
                    <a:pt x="1" y="332"/>
                  </a:cubicBezTo>
                  <a:cubicBezTo>
                    <a:pt x="0" y="329"/>
                    <a:pt x="0" y="326"/>
                    <a:pt x="0" y="323"/>
                  </a:cubicBezTo>
                  <a:lnTo>
                    <a:pt x="0" y="181"/>
                  </a:lnTo>
                  <a:close/>
                </a:path>
              </a:pathLst>
            </a:custGeom>
            <a:solidFill>
              <a:srgbClr val="0070C0">
                <a:lumMod val="75000"/>
              </a:srgbClr>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49" name="Freeform 3742"/>
            <p:cNvSpPr/>
            <p:nvPr/>
          </p:nvSpPr>
          <p:spPr bwMode="auto">
            <a:xfrm>
              <a:off x="6428747" y="2097136"/>
              <a:ext cx="3070292" cy="1601181"/>
            </a:xfrm>
            <a:custGeom>
              <a:avLst/>
              <a:gdLst>
                <a:gd name="T0" fmla="*/ 0 w 1032"/>
                <a:gd name="T1" fmla="*/ 180 h 526"/>
                <a:gd name="T2" fmla="*/ 93 w 1032"/>
                <a:gd name="T3" fmla="*/ 87 h 526"/>
                <a:gd name="T4" fmla="*/ 757 w 1032"/>
                <a:gd name="T5" fmla="*/ 87 h 526"/>
                <a:gd name="T6" fmla="*/ 757 w 1032"/>
                <a:gd name="T7" fmla="*/ 29 h 526"/>
                <a:gd name="T8" fmla="*/ 788 w 1032"/>
                <a:gd name="T9" fmla="*/ 15 h 526"/>
                <a:gd name="T10" fmla="*/ 1014 w 1032"/>
                <a:gd name="T11" fmla="*/ 220 h 526"/>
                <a:gd name="T12" fmla="*/ 1014 w 1032"/>
                <a:gd name="T13" fmla="*/ 276 h 526"/>
                <a:gd name="T14" fmla="*/ 788 w 1032"/>
                <a:gd name="T15" fmla="*/ 481 h 526"/>
                <a:gd name="T16" fmla="*/ 757 w 1032"/>
                <a:gd name="T17" fmla="*/ 467 h 526"/>
                <a:gd name="T18" fmla="*/ 757 w 1032"/>
                <a:gd name="T19" fmla="*/ 415 h 526"/>
                <a:gd name="T20" fmla="*/ 157 w 1032"/>
                <a:gd name="T21" fmla="*/ 415 h 526"/>
                <a:gd name="T22" fmla="*/ 119 w 1032"/>
                <a:gd name="T23" fmla="*/ 415 h 526"/>
                <a:gd name="T24" fmla="*/ 0 w 1032"/>
                <a:gd name="T25" fmla="*/ 526 h 526"/>
                <a:gd name="T26" fmla="*/ 0 w 1032"/>
                <a:gd name="T27" fmla="*/ 331 h 526"/>
                <a:gd name="T28" fmla="*/ 1 w 1032"/>
                <a:gd name="T29" fmla="*/ 331 h 526"/>
                <a:gd name="T30" fmla="*/ 0 w 1032"/>
                <a:gd name="T31" fmla="*/ 322 h 526"/>
                <a:gd name="T32" fmla="*/ 0 w 1032"/>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6">
                  <a:moveTo>
                    <a:pt x="0" y="180"/>
                  </a:moveTo>
                  <a:cubicBezTo>
                    <a:pt x="0" y="129"/>
                    <a:pt x="42" y="87"/>
                    <a:pt x="93" y="87"/>
                  </a:cubicBezTo>
                  <a:cubicBezTo>
                    <a:pt x="757" y="87"/>
                    <a:pt x="757" y="87"/>
                    <a:pt x="757" y="87"/>
                  </a:cubicBezTo>
                  <a:cubicBezTo>
                    <a:pt x="757" y="29"/>
                    <a:pt x="757" y="29"/>
                    <a:pt x="757" y="29"/>
                  </a:cubicBezTo>
                  <a:cubicBezTo>
                    <a:pt x="757" y="6"/>
                    <a:pt x="771" y="0"/>
                    <a:pt x="788" y="15"/>
                  </a:cubicBezTo>
                  <a:cubicBezTo>
                    <a:pt x="1014" y="220"/>
                    <a:pt x="1014" y="220"/>
                    <a:pt x="1014" y="220"/>
                  </a:cubicBezTo>
                  <a:cubicBezTo>
                    <a:pt x="1032" y="235"/>
                    <a:pt x="1032" y="261"/>
                    <a:pt x="1014" y="276"/>
                  </a:cubicBezTo>
                  <a:cubicBezTo>
                    <a:pt x="788" y="481"/>
                    <a:pt x="788" y="481"/>
                    <a:pt x="788" y="481"/>
                  </a:cubicBezTo>
                  <a:cubicBezTo>
                    <a:pt x="771" y="496"/>
                    <a:pt x="757" y="490"/>
                    <a:pt x="757" y="467"/>
                  </a:cubicBezTo>
                  <a:cubicBezTo>
                    <a:pt x="757" y="415"/>
                    <a:pt x="757" y="415"/>
                    <a:pt x="757" y="415"/>
                  </a:cubicBezTo>
                  <a:cubicBezTo>
                    <a:pt x="157" y="415"/>
                    <a:pt x="157" y="415"/>
                    <a:pt x="157" y="415"/>
                  </a:cubicBezTo>
                  <a:cubicBezTo>
                    <a:pt x="119" y="415"/>
                    <a:pt x="119" y="415"/>
                    <a:pt x="119" y="415"/>
                  </a:cubicBezTo>
                  <a:cubicBezTo>
                    <a:pt x="56" y="415"/>
                    <a:pt x="4" y="464"/>
                    <a:pt x="0" y="526"/>
                  </a:cubicBezTo>
                  <a:cubicBezTo>
                    <a:pt x="0" y="331"/>
                    <a:pt x="0" y="331"/>
                    <a:pt x="0" y="331"/>
                  </a:cubicBezTo>
                  <a:cubicBezTo>
                    <a:pt x="1" y="331"/>
                    <a:pt x="1" y="331"/>
                    <a:pt x="1" y="331"/>
                  </a:cubicBezTo>
                  <a:cubicBezTo>
                    <a:pt x="0" y="328"/>
                    <a:pt x="0" y="325"/>
                    <a:pt x="0" y="322"/>
                  </a:cubicBezTo>
                  <a:lnTo>
                    <a:pt x="0" y="180"/>
                  </a:lnTo>
                  <a:close/>
                </a:path>
              </a:pathLst>
            </a:custGeom>
            <a:solidFill>
              <a:srgbClr val="0070C0"/>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sp>
        <p:nvSpPr>
          <p:cNvPr id="251" name="Oval 3725"/>
          <p:cNvSpPr>
            <a:spLocks noChangeArrowheads="1"/>
          </p:cNvSpPr>
          <p:nvPr/>
        </p:nvSpPr>
        <p:spPr bwMode="auto">
          <a:xfrm>
            <a:off x="1439696" y="1474945"/>
            <a:ext cx="396000" cy="396000"/>
          </a:xfrm>
          <a:prstGeom prst="ellipse">
            <a:avLst/>
          </a:prstGeom>
          <a:solidFill>
            <a:sysClr val="window" lastClr="FFFFFF"/>
          </a:solidFill>
          <a:ln>
            <a:solidFill>
              <a:schemeClr val="tx2">
                <a:lumMod val="40000"/>
                <a:lumOff val="60000"/>
              </a:schemeClr>
            </a:solid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93" name="TextBox 292"/>
          <p:cNvSpPr txBox="1"/>
          <p:nvPr/>
        </p:nvSpPr>
        <p:spPr>
          <a:xfrm>
            <a:off x="1763688" y="1516509"/>
            <a:ext cx="2339102" cy="307777"/>
          </a:xfrm>
          <a:prstGeom prst="rect">
            <a:avLst/>
          </a:prstGeom>
          <a:noFill/>
        </p:spPr>
        <p:txBody>
          <a:bodyPr wrap="none" rtlCol="0">
            <a:spAutoFit/>
          </a:bodyPr>
          <a:lstStyle/>
          <a:p>
            <a:pPr algn="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r>
              <a:rPr lang="zh-CN" altLang="en-US" sz="1400" b="1" dirty="0">
                <a:solidFill>
                  <a:schemeClr val="bg1">
                    <a:lumMod val="95000"/>
                  </a:schemeClr>
                </a:solidFill>
                <a:latin typeface="微软雅黑" panose="020B0503020204020204" pitchFamily="34" charset="-122"/>
                <a:ea typeface="微软雅黑" panose="020B0503020204020204" pitchFamily="34" charset="-122"/>
              </a:rPr>
              <a:t>食品经营许可管理办法</a:t>
            </a: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endParaRPr lang="en-US" altLang="zh-CN" sz="11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295" name="Freeform 17"/>
          <p:cNvSpPr>
            <a:spLocks noEditPoints="1"/>
          </p:cNvSpPr>
          <p:nvPr/>
        </p:nvSpPr>
        <p:spPr bwMode="auto">
          <a:xfrm>
            <a:off x="1511881" y="1502986"/>
            <a:ext cx="251807" cy="316707"/>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accent2">
              <a:lumMod val="60000"/>
              <a:lumOff val="40000"/>
            </a:schemeClr>
          </a:solidFill>
          <a:ln>
            <a:solidFill>
              <a:schemeClr val="accent2">
                <a:lumMod val="20000"/>
                <a:lumOff val="80000"/>
              </a:schemeClr>
            </a:solid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6" name="Oval 3725"/>
          <p:cNvSpPr>
            <a:spLocks noChangeArrowheads="1"/>
          </p:cNvSpPr>
          <p:nvPr/>
        </p:nvSpPr>
        <p:spPr bwMode="auto">
          <a:xfrm>
            <a:off x="647608" y="2391774"/>
            <a:ext cx="396000" cy="396000"/>
          </a:xfrm>
          <a:prstGeom prst="ellipse">
            <a:avLst/>
          </a:prstGeom>
          <a:solidFill>
            <a:sysClr val="window" lastClr="FFFFFF"/>
          </a:solidFill>
          <a:ln>
            <a:solidFill>
              <a:schemeClr val="tx2">
                <a:lumMod val="40000"/>
                <a:lumOff val="60000"/>
              </a:schemeClr>
            </a:solid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97" name="TextBox 296"/>
          <p:cNvSpPr txBox="1"/>
          <p:nvPr/>
        </p:nvSpPr>
        <p:spPr>
          <a:xfrm>
            <a:off x="939655" y="2461027"/>
            <a:ext cx="3416321" cy="307777"/>
          </a:xfrm>
          <a:prstGeom prst="rect">
            <a:avLst/>
          </a:prstGeom>
          <a:noFill/>
        </p:spPr>
        <p:txBody>
          <a:bodyPr wrap="none" rtlCol="0">
            <a:spAutoFit/>
          </a:bodyPr>
          <a:lstStyle/>
          <a:p>
            <a:pPr algn="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r>
              <a:rPr lang="zh-CN" altLang="en-US" sz="1400" b="1" dirty="0">
                <a:solidFill>
                  <a:schemeClr val="bg1">
                    <a:lumMod val="95000"/>
                  </a:schemeClr>
                </a:solidFill>
                <a:latin typeface="微软雅黑" panose="020B0503020204020204" pitchFamily="34" charset="-122"/>
                <a:ea typeface="微软雅黑" panose="020B0503020204020204" pitchFamily="34" charset="-122"/>
              </a:rPr>
              <a:t>食品生产经营日常监督检查管理办法</a:t>
            </a: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endParaRPr lang="en-US" altLang="zh-CN" sz="11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298" name="Freeform 17"/>
          <p:cNvSpPr>
            <a:spLocks noEditPoints="1"/>
          </p:cNvSpPr>
          <p:nvPr/>
        </p:nvSpPr>
        <p:spPr bwMode="auto">
          <a:xfrm>
            <a:off x="719793" y="2419815"/>
            <a:ext cx="251807" cy="316707"/>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accent2">
              <a:lumMod val="60000"/>
              <a:lumOff val="40000"/>
            </a:schemeClr>
          </a:solidFill>
          <a:ln>
            <a:solidFill>
              <a:schemeClr val="accent2">
                <a:lumMod val="20000"/>
                <a:lumOff val="80000"/>
              </a:schemeClr>
            </a:solid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0" name="TextBox 299"/>
          <p:cNvSpPr txBox="1"/>
          <p:nvPr/>
        </p:nvSpPr>
        <p:spPr>
          <a:xfrm>
            <a:off x="1478265" y="4390833"/>
            <a:ext cx="2877711" cy="307777"/>
          </a:xfrm>
          <a:prstGeom prst="rect">
            <a:avLst/>
          </a:prstGeom>
          <a:noFill/>
        </p:spPr>
        <p:txBody>
          <a:bodyPr wrap="none" rtlCol="0">
            <a:spAutoFit/>
          </a:bodyPr>
          <a:lstStyle/>
          <a:p>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r>
              <a:rPr lang="zh-CN" altLang="en-US" sz="1400" b="1" dirty="0">
                <a:solidFill>
                  <a:schemeClr val="bg1">
                    <a:lumMod val="95000"/>
                  </a:schemeClr>
                </a:solidFill>
                <a:latin typeface="微软雅黑" panose="020B0503020204020204" pitchFamily="34" charset="-122"/>
                <a:ea typeface="微软雅黑" panose="020B0503020204020204" pitchFamily="34" charset="-122"/>
              </a:rPr>
              <a:t>广东省商品交易市场管理条例</a:t>
            </a: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endParaRPr lang="en-US" altLang="zh-CN" sz="1100" dirty="0">
              <a:solidFill>
                <a:schemeClr val="bg1">
                  <a:lumMod val="95000"/>
                </a:schemeClr>
              </a:solidFill>
              <a:latin typeface="微软雅黑" panose="020B0503020204020204" pitchFamily="34" charset="-122"/>
              <a:ea typeface="微软雅黑" panose="020B0503020204020204" pitchFamily="34" charset="-122"/>
            </a:endParaRPr>
          </a:p>
        </p:txBody>
      </p:sp>
      <p:grpSp>
        <p:nvGrpSpPr>
          <p:cNvPr id="308" name="组合 96"/>
          <p:cNvGrpSpPr/>
          <p:nvPr/>
        </p:nvGrpSpPr>
        <p:grpSpPr>
          <a:xfrm>
            <a:off x="4283968" y="3723878"/>
            <a:ext cx="3348000" cy="1080000"/>
            <a:chOff x="6428745" y="3352422"/>
            <a:chExt cx="2606163" cy="1360941"/>
          </a:xfrm>
        </p:grpSpPr>
        <p:sp>
          <p:nvSpPr>
            <p:cNvPr id="309" name="Freeform 3732"/>
            <p:cNvSpPr/>
            <p:nvPr/>
          </p:nvSpPr>
          <p:spPr bwMode="auto">
            <a:xfrm>
              <a:off x="6428745" y="3382609"/>
              <a:ext cx="2606163" cy="1330754"/>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2 h 447"/>
                <a:gd name="T28" fmla="*/ 1 w 876"/>
                <a:gd name="T29" fmla="*/ 282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6"/>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2"/>
                    <a:pt x="0" y="282"/>
                    <a:pt x="0" y="282"/>
                  </a:cubicBezTo>
                  <a:cubicBezTo>
                    <a:pt x="1" y="282"/>
                    <a:pt x="1" y="282"/>
                    <a:pt x="1" y="282"/>
                  </a:cubicBezTo>
                  <a:cubicBezTo>
                    <a:pt x="0" y="279"/>
                    <a:pt x="0" y="277"/>
                    <a:pt x="0" y="274"/>
                  </a:cubicBezTo>
                  <a:lnTo>
                    <a:pt x="0" y="154"/>
                  </a:lnTo>
                  <a:close/>
                </a:path>
              </a:pathLst>
            </a:custGeom>
            <a:solidFill>
              <a:srgbClr val="00B0F0">
                <a:lumMod val="75000"/>
              </a:srgbClr>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10" name="Freeform 3733"/>
            <p:cNvSpPr/>
            <p:nvPr/>
          </p:nvSpPr>
          <p:spPr bwMode="auto">
            <a:xfrm>
              <a:off x="6428745" y="3352422"/>
              <a:ext cx="2606163" cy="1330754"/>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1 h 447"/>
                <a:gd name="T28" fmla="*/ 1 w 876"/>
                <a:gd name="T29" fmla="*/ 281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5"/>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1"/>
                    <a:pt x="0" y="281"/>
                    <a:pt x="0" y="281"/>
                  </a:cubicBezTo>
                  <a:cubicBezTo>
                    <a:pt x="1" y="281"/>
                    <a:pt x="1" y="281"/>
                    <a:pt x="1" y="281"/>
                  </a:cubicBezTo>
                  <a:cubicBezTo>
                    <a:pt x="0" y="279"/>
                    <a:pt x="0" y="276"/>
                    <a:pt x="0" y="274"/>
                  </a:cubicBezTo>
                  <a:lnTo>
                    <a:pt x="0" y="154"/>
                  </a:lnTo>
                  <a:close/>
                </a:path>
              </a:pathLst>
            </a:custGeom>
            <a:solidFill>
              <a:srgbClr val="00B0F0"/>
            </a:solidFill>
            <a:ln>
              <a:no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sp>
        <p:nvSpPr>
          <p:cNvPr id="311" name="Oval 3725"/>
          <p:cNvSpPr>
            <a:spLocks noChangeArrowheads="1"/>
          </p:cNvSpPr>
          <p:nvPr/>
        </p:nvSpPr>
        <p:spPr bwMode="auto">
          <a:xfrm>
            <a:off x="6840296" y="1082664"/>
            <a:ext cx="396000" cy="396000"/>
          </a:xfrm>
          <a:prstGeom prst="ellipse">
            <a:avLst/>
          </a:prstGeom>
        </p:spPr>
        <p:style>
          <a:lnRef idx="2">
            <a:schemeClr val="accent1"/>
          </a:lnRef>
          <a:fillRef idx="1">
            <a:schemeClr val="lt1"/>
          </a:fillRef>
          <a:effectRef idx="0">
            <a:schemeClr val="accent1"/>
          </a:effectRef>
          <a:fontRef idx="minor">
            <a:schemeClr val="dk1"/>
          </a:fontRef>
        </p:style>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12" name="Freeform 17"/>
          <p:cNvSpPr>
            <a:spLocks noEditPoints="1"/>
          </p:cNvSpPr>
          <p:nvPr/>
        </p:nvSpPr>
        <p:spPr bwMode="auto">
          <a:xfrm>
            <a:off x="6912481" y="1110705"/>
            <a:ext cx="251807" cy="316707"/>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tx2">
              <a:lumMod val="60000"/>
              <a:lumOff val="40000"/>
            </a:schemeClr>
          </a:solidFill>
          <a:ln>
            <a:solidFill>
              <a:schemeClr val="accent2">
                <a:lumMod val="20000"/>
                <a:lumOff val="80000"/>
              </a:schemeClr>
            </a:solid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3" name="TextBox 312"/>
          <p:cNvSpPr txBox="1"/>
          <p:nvPr/>
        </p:nvSpPr>
        <p:spPr>
          <a:xfrm>
            <a:off x="4211960" y="1082664"/>
            <a:ext cx="2698175" cy="307777"/>
          </a:xfrm>
          <a:prstGeom prst="rect">
            <a:avLst/>
          </a:prstGeom>
          <a:noFill/>
        </p:spPr>
        <p:txBody>
          <a:bodyPr wrap="none" rtlCol="0">
            <a:spAutoFit/>
          </a:bodyPr>
          <a:lstStyle/>
          <a:p>
            <a:pPr algn="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r>
              <a:rPr lang="zh-CN" altLang="en-US" sz="1400" b="1" dirty="0">
                <a:solidFill>
                  <a:schemeClr val="bg1">
                    <a:lumMod val="95000"/>
                  </a:schemeClr>
                </a:solidFill>
                <a:latin typeface="微软雅黑" panose="020B0503020204020204" pitchFamily="34" charset="-122"/>
                <a:ea typeface="微软雅黑" panose="020B0503020204020204" pitchFamily="34" charset="-122"/>
              </a:rPr>
              <a:t>中华人民共和国食品安全法</a:t>
            </a: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endParaRPr lang="en-US" altLang="zh-CN" sz="11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15" name="TextBox 314"/>
          <p:cNvSpPr txBox="1"/>
          <p:nvPr/>
        </p:nvSpPr>
        <p:spPr>
          <a:xfrm>
            <a:off x="4297572" y="2086309"/>
            <a:ext cx="3057247" cy="307777"/>
          </a:xfrm>
          <a:prstGeom prst="rect">
            <a:avLst/>
          </a:prstGeom>
          <a:noFill/>
        </p:spPr>
        <p:txBody>
          <a:bodyPr wrap="none" rtlCol="0">
            <a:spAutoFit/>
          </a:bodyPr>
          <a:lstStyle/>
          <a:p>
            <a:pPr algn="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r>
              <a:rPr lang="zh-CN" altLang="en-US" sz="1400" b="1" dirty="0">
                <a:solidFill>
                  <a:schemeClr val="bg1">
                    <a:lumMod val="95000"/>
                  </a:schemeClr>
                </a:solidFill>
                <a:latin typeface="微软雅黑" panose="020B0503020204020204" pitchFamily="34" charset="-122"/>
                <a:ea typeface="微软雅黑" panose="020B0503020204020204" pitchFamily="34" charset="-122"/>
              </a:rPr>
              <a:t>食品经营许可审查细则（试行）</a:t>
            </a: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endParaRPr lang="en-US" altLang="zh-CN" sz="11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16" name="TextBox 315"/>
          <p:cNvSpPr txBox="1"/>
          <p:nvPr/>
        </p:nvSpPr>
        <p:spPr>
          <a:xfrm>
            <a:off x="4481264" y="4087580"/>
            <a:ext cx="2159566" cy="307777"/>
          </a:xfrm>
          <a:prstGeom prst="rect">
            <a:avLst/>
          </a:prstGeom>
          <a:noFill/>
        </p:spPr>
        <p:txBody>
          <a:bodyPr wrap="none" rtlCol="0">
            <a:spAutoFit/>
          </a:bodyPr>
          <a:lstStyle/>
          <a:p>
            <a:pPr algn="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r>
              <a:rPr lang="zh-CN" altLang="en-US" sz="1400" b="1" dirty="0">
                <a:solidFill>
                  <a:schemeClr val="bg1">
                    <a:lumMod val="95000"/>
                  </a:schemeClr>
                </a:solidFill>
                <a:latin typeface="微软雅黑" panose="020B0503020204020204" pitchFamily="34" charset="-122"/>
                <a:ea typeface="微软雅黑" panose="020B0503020204020204" pitchFamily="34" charset="-122"/>
              </a:rPr>
              <a:t>广东省食品安全条例</a:t>
            </a: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endParaRPr lang="en-US" altLang="zh-CN" sz="11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18" name="TextBox 317"/>
          <p:cNvSpPr txBox="1"/>
          <p:nvPr/>
        </p:nvSpPr>
        <p:spPr>
          <a:xfrm>
            <a:off x="1323143" y="3328066"/>
            <a:ext cx="2873613" cy="516552"/>
          </a:xfrm>
          <a:prstGeom prst="rect">
            <a:avLst/>
          </a:prstGeom>
          <a:noFill/>
        </p:spPr>
        <p:txBody>
          <a:bodyPr wrap="square" rtlCol="0">
            <a:spAutoFit/>
          </a:bodyPr>
          <a:lstStyle/>
          <a:p>
            <a:pPr>
              <a:lnSpc>
                <a:spcPts val="1700"/>
              </a:lnSpc>
            </a:pP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r>
              <a:rPr lang="zh-CN" altLang="en-US" sz="1400" b="1" dirty="0">
                <a:solidFill>
                  <a:schemeClr val="bg1">
                    <a:lumMod val="95000"/>
                  </a:schemeClr>
                </a:solidFill>
                <a:latin typeface="微软雅黑" panose="020B0503020204020204" pitchFamily="34" charset="-122"/>
                <a:ea typeface="微软雅黑" panose="020B0503020204020204" pitchFamily="34" charset="-122"/>
              </a:rPr>
              <a:t>广东省食品药品监督管理局关于食品经营许可的实施细则（试行）</a:t>
            </a: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endParaRPr lang="en-US" altLang="zh-CN" sz="11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19" name="TextBox 318"/>
          <p:cNvSpPr txBox="1"/>
          <p:nvPr/>
        </p:nvSpPr>
        <p:spPr>
          <a:xfrm>
            <a:off x="4347836" y="3044067"/>
            <a:ext cx="2873613" cy="516552"/>
          </a:xfrm>
          <a:prstGeom prst="rect">
            <a:avLst/>
          </a:prstGeom>
          <a:noFill/>
        </p:spPr>
        <p:txBody>
          <a:bodyPr wrap="square" rtlCol="0">
            <a:spAutoFit/>
          </a:bodyPr>
          <a:lstStyle/>
          <a:p>
            <a:pPr>
              <a:lnSpc>
                <a:spcPts val="1700"/>
              </a:lnSpc>
            </a:pP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r>
              <a:rPr lang="zh-CN" altLang="en-US" sz="1400" b="1" dirty="0">
                <a:solidFill>
                  <a:schemeClr val="bg1">
                    <a:lumMod val="95000"/>
                  </a:schemeClr>
                </a:solidFill>
                <a:latin typeface="微软雅黑" panose="020B0503020204020204" pitchFamily="34" charset="-122"/>
                <a:ea typeface="微软雅黑" panose="020B0503020204020204" pitchFamily="34" charset="-122"/>
              </a:rPr>
              <a:t>广东省食品药品监督管理局关于食品安全管理员的管理办法</a:t>
            </a:r>
            <a:r>
              <a:rPr lang="en-US" altLang="zh-CN" sz="1400" b="1" dirty="0">
                <a:solidFill>
                  <a:schemeClr val="bg1">
                    <a:lumMod val="95000"/>
                  </a:schemeClr>
                </a:solidFill>
                <a:latin typeface="微软雅黑" panose="020B0503020204020204" pitchFamily="34" charset="-122"/>
                <a:ea typeface="微软雅黑" panose="020B0503020204020204" pitchFamily="34" charset="-122"/>
              </a:rPr>
              <a:t>》</a:t>
            </a:r>
            <a:endParaRPr lang="en-US" altLang="zh-CN" sz="11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20" name="Oval 3725"/>
          <p:cNvSpPr>
            <a:spLocks noChangeArrowheads="1"/>
          </p:cNvSpPr>
          <p:nvPr/>
        </p:nvSpPr>
        <p:spPr bwMode="auto">
          <a:xfrm>
            <a:off x="7596336" y="2008532"/>
            <a:ext cx="396000" cy="396000"/>
          </a:xfrm>
          <a:prstGeom prst="ellipse">
            <a:avLst/>
          </a:prstGeom>
        </p:spPr>
        <p:style>
          <a:lnRef idx="2">
            <a:schemeClr val="accent1"/>
          </a:lnRef>
          <a:fillRef idx="1">
            <a:schemeClr val="lt1"/>
          </a:fillRef>
          <a:effectRef idx="0">
            <a:schemeClr val="accent1"/>
          </a:effectRef>
          <a:fontRef idx="minor">
            <a:schemeClr val="dk1"/>
          </a:fontRef>
        </p:style>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21" name="Freeform 17"/>
          <p:cNvSpPr>
            <a:spLocks noEditPoints="1"/>
          </p:cNvSpPr>
          <p:nvPr/>
        </p:nvSpPr>
        <p:spPr bwMode="auto">
          <a:xfrm>
            <a:off x="7668521" y="2036573"/>
            <a:ext cx="251807" cy="316707"/>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tx2">
              <a:lumMod val="60000"/>
              <a:lumOff val="40000"/>
            </a:schemeClr>
          </a:solidFill>
          <a:ln>
            <a:solidFill>
              <a:schemeClr val="accent2">
                <a:lumMod val="20000"/>
                <a:lumOff val="80000"/>
              </a:schemeClr>
            </a:solid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2" name="Oval 3725"/>
          <p:cNvSpPr>
            <a:spLocks noChangeArrowheads="1"/>
          </p:cNvSpPr>
          <p:nvPr/>
        </p:nvSpPr>
        <p:spPr bwMode="auto">
          <a:xfrm>
            <a:off x="899592" y="3340636"/>
            <a:ext cx="396000" cy="396000"/>
          </a:xfrm>
          <a:prstGeom prst="ellipse">
            <a:avLst/>
          </a:prstGeom>
        </p:spPr>
        <p:style>
          <a:lnRef idx="2">
            <a:schemeClr val="accent1"/>
          </a:lnRef>
          <a:fillRef idx="1">
            <a:schemeClr val="lt1"/>
          </a:fillRef>
          <a:effectRef idx="0">
            <a:schemeClr val="accent1"/>
          </a:effectRef>
          <a:fontRef idx="minor">
            <a:schemeClr val="dk1"/>
          </a:fontRef>
        </p:style>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23" name="Freeform 17"/>
          <p:cNvSpPr>
            <a:spLocks noEditPoints="1"/>
          </p:cNvSpPr>
          <p:nvPr/>
        </p:nvSpPr>
        <p:spPr bwMode="auto">
          <a:xfrm>
            <a:off x="971777" y="3368677"/>
            <a:ext cx="251807" cy="316707"/>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tx2">
              <a:lumMod val="60000"/>
              <a:lumOff val="40000"/>
            </a:schemeClr>
          </a:solidFill>
          <a:ln>
            <a:solidFill>
              <a:schemeClr val="accent2">
                <a:lumMod val="20000"/>
                <a:lumOff val="80000"/>
              </a:schemeClr>
            </a:solid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4" name="Oval 3725"/>
          <p:cNvSpPr>
            <a:spLocks noChangeArrowheads="1"/>
          </p:cNvSpPr>
          <p:nvPr/>
        </p:nvSpPr>
        <p:spPr bwMode="auto">
          <a:xfrm>
            <a:off x="1151664" y="4341598"/>
            <a:ext cx="396000" cy="396000"/>
          </a:xfrm>
          <a:prstGeom prst="ellipse">
            <a:avLst/>
          </a:prstGeom>
        </p:spPr>
        <p:style>
          <a:lnRef idx="2">
            <a:schemeClr val="accent1"/>
          </a:lnRef>
          <a:fillRef idx="1">
            <a:schemeClr val="lt1"/>
          </a:fillRef>
          <a:effectRef idx="0">
            <a:schemeClr val="accent1"/>
          </a:effectRef>
          <a:fontRef idx="minor">
            <a:schemeClr val="dk1"/>
          </a:fontRef>
        </p:style>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25" name="Freeform 17"/>
          <p:cNvSpPr>
            <a:spLocks noEditPoints="1"/>
          </p:cNvSpPr>
          <p:nvPr/>
        </p:nvSpPr>
        <p:spPr bwMode="auto">
          <a:xfrm>
            <a:off x="1223849" y="4369639"/>
            <a:ext cx="251807" cy="316707"/>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tx2">
              <a:lumMod val="60000"/>
              <a:lumOff val="40000"/>
            </a:schemeClr>
          </a:solidFill>
          <a:ln>
            <a:solidFill>
              <a:schemeClr val="accent2">
                <a:lumMod val="20000"/>
                <a:lumOff val="80000"/>
              </a:schemeClr>
            </a:solid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6" name="Oval 3725"/>
          <p:cNvSpPr>
            <a:spLocks noChangeArrowheads="1"/>
          </p:cNvSpPr>
          <p:nvPr/>
        </p:nvSpPr>
        <p:spPr bwMode="auto">
          <a:xfrm>
            <a:off x="7236296" y="3088652"/>
            <a:ext cx="396000" cy="396000"/>
          </a:xfrm>
          <a:prstGeom prst="ellipse">
            <a:avLst/>
          </a:prstGeom>
          <a:solidFill>
            <a:sysClr val="window" lastClr="FFFFFF"/>
          </a:solidFill>
          <a:ln>
            <a:solidFill>
              <a:schemeClr val="tx2">
                <a:lumMod val="40000"/>
                <a:lumOff val="60000"/>
              </a:schemeClr>
            </a:solid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27" name="Freeform 17"/>
          <p:cNvSpPr>
            <a:spLocks noEditPoints="1"/>
          </p:cNvSpPr>
          <p:nvPr/>
        </p:nvSpPr>
        <p:spPr bwMode="auto">
          <a:xfrm>
            <a:off x="7308481" y="3116693"/>
            <a:ext cx="251807" cy="316707"/>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accent2">
              <a:lumMod val="60000"/>
              <a:lumOff val="40000"/>
            </a:schemeClr>
          </a:solidFill>
          <a:ln>
            <a:solidFill>
              <a:schemeClr val="accent2">
                <a:lumMod val="20000"/>
                <a:lumOff val="80000"/>
              </a:schemeClr>
            </a:solid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8" name="Oval 3725"/>
          <p:cNvSpPr>
            <a:spLocks noChangeArrowheads="1"/>
          </p:cNvSpPr>
          <p:nvPr/>
        </p:nvSpPr>
        <p:spPr bwMode="auto">
          <a:xfrm>
            <a:off x="6768288" y="4024756"/>
            <a:ext cx="396000" cy="396000"/>
          </a:xfrm>
          <a:prstGeom prst="ellipse">
            <a:avLst/>
          </a:prstGeom>
          <a:solidFill>
            <a:sysClr val="window" lastClr="FFFFFF"/>
          </a:solidFill>
          <a:ln>
            <a:solidFill>
              <a:schemeClr val="tx2">
                <a:lumMod val="40000"/>
                <a:lumOff val="60000"/>
              </a:schemeClr>
            </a:solidFill>
          </a:ln>
        </p:spPr>
        <p:txBody>
          <a:bodyPr vert="horz" wrap="square" lIns="96430" tIns="48216" rIns="96430" bIns="48216" numCol="1" anchor="t" anchorCtr="0" compatLnSpc="1"/>
          <a:lstStyle/>
          <a:p>
            <a:pPr marL="0" marR="0" lvl="0" indent="0" algn="just" defTabSz="914400" eaLnBrk="1" fontAlgn="base" latinLnBrk="0" hangingPunct="1">
              <a:lnSpc>
                <a:spcPct val="120000"/>
              </a:lnSpc>
              <a:spcBef>
                <a:spcPct val="0"/>
              </a:spcBef>
              <a:spcAft>
                <a:spcPct val="0"/>
              </a:spcAft>
              <a:buClrTx/>
              <a:buSzTx/>
              <a:buFontTx/>
              <a:buNone/>
              <a:defRPr/>
            </a:pPr>
            <a:endParaRPr kumimoji="0" lang="en-GB" sz="950" b="0" i="0" u="none" strike="noStrike" kern="0" cap="none" spc="0" normalizeH="0" baseline="0" noProof="0">
              <a:ln>
                <a:noFill/>
              </a:ln>
              <a:solidFill>
                <a:prstClr val="black"/>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29" name="Freeform 17"/>
          <p:cNvSpPr>
            <a:spLocks noEditPoints="1"/>
          </p:cNvSpPr>
          <p:nvPr/>
        </p:nvSpPr>
        <p:spPr bwMode="auto">
          <a:xfrm>
            <a:off x="6840473" y="4052797"/>
            <a:ext cx="251807" cy="316707"/>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accent2">
              <a:lumMod val="60000"/>
              <a:lumOff val="40000"/>
            </a:schemeClr>
          </a:solidFill>
          <a:ln>
            <a:solidFill>
              <a:schemeClr val="accent2">
                <a:lumMod val="20000"/>
                <a:lumOff val="80000"/>
              </a:schemeClr>
            </a:solid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35"/>
                                        </p:tgtEl>
                                        <p:attrNameLst>
                                          <p:attrName>style.visibility</p:attrName>
                                        </p:attrNameLst>
                                      </p:cBhvr>
                                      <p:to>
                                        <p:strVal val="visible"/>
                                      </p:to>
                                    </p:set>
                                    <p:animEffect transition="in" filter="wipe(right)">
                                      <p:cBhvr>
                                        <p:cTn id="12" dur="500"/>
                                        <p:tgtEl>
                                          <p:spTgt spid="235"/>
                                        </p:tgtEl>
                                      </p:cBhvr>
                                    </p:animEffect>
                                  </p:childTnLst>
                                </p:cTn>
                              </p:par>
                              <p:par>
                                <p:cTn id="13" presetID="22" presetClass="entr" presetSubtype="8" fill="hold" nodeType="withEffect">
                                  <p:stCondLst>
                                    <p:cond delay="0"/>
                                  </p:stCondLst>
                                  <p:childTnLst>
                                    <p:set>
                                      <p:cBhvr>
                                        <p:cTn id="14" dur="1" fill="hold">
                                          <p:stCondLst>
                                            <p:cond delay="0"/>
                                          </p:stCondLst>
                                        </p:cTn>
                                        <p:tgtEl>
                                          <p:spTgt spid="244"/>
                                        </p:tgtEl>
                                        <p:attrNameLst>
                                          <p:attrName>style.visibility</p:attrName>
                                        </p:attrNameLst>
                                      </p:cBhvr>
                                      <p:to>
                                        <p:strVal val="visible"/>
                                      </p:to>
                                    </p:set>
                                    <p:animEffect transition="in" filter="wipe(left)">
                                      <p:cBhvr>
                                        <p:cTn id="15" dur="500"/>
                                        <p:tgtEl>
                                          <p:spTgt spid="244"/>
                                        </p:tgtEl>
                                      </p:cBhvr>
                                    </p:animEffect>
                                  </p:childTnLst>
                                </p:cTn>
                              </p:par>
                              <p:par>
                                <p:cTn id="16" presetID="22" presetClass="entr" presetSubtype="2" fill="hold" nodeType="withEffect">
                                  <p:stCondLst>
                                    <p:cond delay="0"/>
                                  </p:stCondLst>
                                  <p:childTnLst>
                                    <p:set>
                                      <p:cBhvr>
                                        <p:cTn id="17" dur="1" fill="hold">
                                          <p:stCondLst>
                                            <p:cond delay="0"/>
                                          </p:stCondLst>
                                        </p:cTn>
                                        <p:tgtEl>
                                          <p:spTgt spid="238"/>
                                        </p:tgtEl>
                                        <p:attrNameLst>
                                          <p:attrName>style.visibility</p:attrName>
                                        </p:attrNameLst>
                                      </p:cBhvr>
                                      <p:to>
                                        <p:strVal val="visible"/>
                                      </p:to>
                                    </p:set>
                                    <p:animEffect transition="in" filter="wipe(right)">
                                      <p:cBhvr>
                                        <p:cTn id="18" dur="500"/>
                                        <p:tgtEl>
                                          <p:spTgt spid="238"/>
                                        </p:tgtEl>
                                      </p:cBhvr>
                                    </p:animEffect>
                                  </p:childTnLst>
                                </p:cTn>
                              </p:par>
                              <p:par>
                                <p:cTn id="19" presetID="22" presetClass="entr" presetSubtype="8" fill="hold" nodeType="withEffect">
                                  <p:stCondLst>
                                    <p:cond delay="0"/>
                                  </p:stCondLst>
                                  <p:childTnLst>
                                    <p:set>
                                      <p:cBhvr>
                                        <p:cTn id="20" dur="1" fill="hold">
                                          <p:stCondLst>
                                            <p:cond delay="0"/>
                                          </p:stCondLst>
                                        </p:cTn>
                                        <p:tgtEl>
                                          <p:spTgt spid="247"/>
                                        </p:tgtEl>
                                        <p:attrNameLst>
                                          <p:attrName>style.visibility</p:attrName>
                                        </p:attrNameLst>
                                      </p:cBhvr>
                                      <p:to>
                                        <p:strVal val="visible"/>
                                      </p:to>
                                    </p:set>
                                    <p:animEffect transition="in" filter="wipe(left)">
                                      <p:cBhvr>
                                        <p:cTn id="21" dur="500"/>
                                        <p:tgtEl>
                                          <p:spTgt spid="247"/>
                                        </p:tgtEl>
                                      </p:cBhvr>
                                    </p:animEffect>
                                  </p:childTnLst>
                                </p:cTn>
                              </p:par>
                              <p:par>
                                <p:cTn id="22" presetID="22" presetClass="entr" presetSubtype="2" fill="hold" nodeType="withEffect">
                                  <p:stCondLst>
                                    <p:cond delay="0"/>
                                  </p:stCondLst>
                                  <p:childTnLst>
                                    <p:set>
                                      <p:cBhvr>
                                        <p:cTn id="23" dur="1" fill="hold">
                                          <p:stCondLst>
                                            <p:cond delay="0"/>
                                          </p:stCondLst>
                                        </p:cTn>
                                        <p:tgtEl>
                                          <p:spTgt spid="232"/>
                                        </p:tgtEl>
                                        <p:attrNameLst>
                                          <p:attrName>style.visibility</p:attrName>
                                        </p:attrNameLst>
                                      </p:cBhvr>
                                      <p:to>
                                        <p:strVal val="visible"/>
                                      </p:to>
                                    </p:set>
                                    <p:animEffect transition="in" filter="wipe(right)">
                                      <p:cBhvr>
                                        <p:cTn id="24" dur="500"/>
                                        <p:tgtEl>
                                          <p:spTgt spid="232"/>
                                        </p:tgtEl>
                                      </p:cBhvr>
                                    </p:animEffect>
                                  </p:childTnLst>
                                </p:cTn>
                              </p:par>
                              <p:par>
                                <p:cTn id="25" presetID="22" presetClass="entr" presetSubtype="8" fill="hold" nodeType="withEffect">
                                  <p:stCondLst>
                                    <p:cond delay="0"/>
                                  </p:stCondLst>
                                  <p:childTnLst>
                                    <p:set>
                                      <p:cBhvr>
                                        <p:cTn id="26" dur="1" fill="hold">
                                          <p:stCondLst>
                                            <p:cond delay="0"/>
                                          </p:stCondLst>
                                        </p:cTn>
                                        <p:tgtEl>
                                          <p:spTgt spid="241"/>
                                        </p:tgtEl>
                                        <p:attrNameLst>
                                          <p:attrName>style.visibility</p:attrName>
                                        </p:attrNameLst>
                                      </p:cBhvr>
                                      <p:to>
                                        <p:strVal val="visible"/>
                                      </p:to>
                                    </p:set>
                                    <p:animEffect transition="in" filter="wipe(left)">
                                      <p:cBhvr>
                                        <p:cTn id="27" dur="500"/>
                                        <p:tgtEl>
                                          <p:spTgt spid="241"/>
                                        </p:tgtEl>
                                      </p:cBhvr>
                                    </p:animEffect>
                                  </p:childTnLst>
                                </p:cTn>
                              </p:par>
                              <p:par>
                                <p:cTn id="28" presetID="22" presetClass="entr" presetSubtype="2" fill="hold" nodeType="withEffect">
                                  <p:stCondLst>
                                    <p:cond delay="0"/>
                                  </p:stCondLst>
                                  <p:childTnLst>
                                    <p:set>
                                      <p:cBhvr>
                                        <p:cTn id="29" dur="1" fill="hold">
                                          <p:stCondLst>
                                            <p:cond delay="0"/>
                                          </p:stCondLst>
                                        </p:cTn>
                                        <p:tgtEl>
                                          <p:spTgt spid="302"/>
                                        </p:tgtEl>
                                        <p:attrNameLst>
                                          <p:attrName>style.visibility</p:attrName>
                                        </p:attrNameLst>
                                      </p:cBhvr>
                                      <p:to>
                                        <p:strVal val="visible"/>
                                      </p:to>
                                    </p:set>
                                    <p:animEffect transition="in" filter="wipe(right)">
                                      <p:cBhvr>
                                        <p:cTn id="30" dur="500"/>
                                        <p:tgtEl>
                                          <p:spTgt spid="302"/>
                                        </p:tgtEl>
                                      </p:cBhvr>
                                    </p:animEffect>
                                  </p:childTnLst>
                                </p:cTn>
                              </p:par>
                              <p:par>
                                <p:cTn id="31" presetID="22" presetClass="entr" presetSubtype="8" fill="hold" nodeType="withEffect">
                                  <p:stCondLst>
                                    <p:cond delay="0"/>
                                  </p:stCondLst>
                                  <p:childTnLst>
                                    <p:set>
                                      <p:cBhvr>
                                        <p:cTn id="32" dur="1" fill="hold">
                                          <p:stCondLst>
                                            <p:cond delay="0"/>
                                          </p:stCondLst>
                                        </p:cTn>
                                        <p:tgtEl>
                                          <p:spTgt spid="308"/>
                                        </p:tgtEl>
                                        <p:attrNameLst>
                                          <p:attrName>style.visibility</p:attrName>
                                        </p:attrNameLst>
                                      </p:cBhvr>
                                      <p:to>
                                        <p:strVal val="visible"/>
                                      </p:to>
                                    </p:set>
                                    <p:animEffect transition="in" filter="wipe(left)">
                                      <p:cBhvr>
                                        <p:cTn id="33" dur="500"/>
                                        <p:tgtEl>
                                          <p:spTgt spid="30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251"/>
                                        </p:tgtEl>
                                        <p:attrNameLst>
                                          <p:attrName>style.visibility</p:attrName>
                                        </p:attrNameLst>
                                      </p:cBhvr>
                                      <p:to>
                                        <p:strVal val="visible"/>
                                      </p:to>
                                    </p:set>
                                    <p:animEffect transition="in" filter="wipe(down)">
                                      <p:cBhvr>
                                        <p:cTn id="38" dur="500"/>
                                        <p:tgtEl>
                                          <p:spTgt spid="251"/>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96"/>
                                        </p:tgtEl>
                                        <p:attrNameLst>
                                          <p:attrName>style.visibility</p:attrName>
                                        </p:attrNameLst>
                                      </p:cBhvr>
                                      <p:to>
                                        <p:strVal val="visible"/>
                                      </p:to>
                                    </p:set>
                                    <p:animEffect transition="in" filter="wipe(down)">
                                      <p:cBhvr>
                                        <p:cTn id="41" dur="500"/>
                                        <p:tgtEl>
                                          <p:spTgt spid="296"/>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323"/>
                                        </p:tgtEl>
                                        <p:attrNameLst>
                                          <p:attrName>style.visibility</p:attrName>
                                        </p:attrNameLst>
                                      </p:cBhvr>
                                      <p:to>
                                        <p:strVal val="visible"/>
                                      </p:to>
                                    </p:set>
                                    <p:animEffect transition="in" filter="wipe(down)">
                                      <p:cBhvr>
                                        <p:cTn id="44" dur="500"/>
                                        <p:tgtEl>
                                          <p:spTgt spid="323"/>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325"/>
                                        </p:tgtEl>
                                        <p:attrNameLst>
                                          <p:attrName>style.visibility</p:attrName>
                                        </p:attrNameLst>
                                      </p:cBhvr>
                                      <p:to>
                                        <p:strVal val="visible"/>
                                      </p:to>
                                    </p:set>
                                    <p:animEffect transition="in" filter="wipe(down)">
                                      <p:cBhvr>
                                        <p:cTn id="47" dur="500"/>
                                        <p:tgtEl>
                                          <p:spTgt spid="325"/>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11"/>
                                        </p:tgtEl>
                                        <p:attrNameLst>
                                          <p:attrName>style.visibility</p:attrName>
                                        </p:attrNameLst>
                                      </p:cBhvr>
                                      <p:to>
                                        <p:strVal val="visible"/>
                                      </p:to>
                                    </p:set>
                                    <p:animEffect transition="in" filter="wipe(down)">
                                      <p:cBhvr>
                                        <p:cTn id="50" dur="500"/>
                                        <p:tgtEl>
                                          <p:spTgt spid="311"/>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321"/>
                                        </p:tgtEl>
                                        <p:attrNameLst>
                                          <p:attrName>style.visibility</p:attrName>
                                        </p:attrNameLst>
                                      </p:cBhvr>
                                      <p:to>
                                        <p:strVal val="visible"/>
                                      </p:to>
                                    </p:set>
                                    <p:animEffect transition="in" filter="wipe(down)">
                                      <p:cBhvr>
                                        <p:cTn id="53" dur="500"/>
                                        <p:tgtEl>
                                          <p:spTgt spid="321"/>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327"/>
                                        </p:tgtEl>
                                        <p:attrNameLst>
                                          <p:attrName>style.visibility</p:attrName>
                                        </p:attrNameLst>
                                      </p:cBhvr>
                                      <p:to>
                                        <p:strVal val="visible"/>
                                      </p:to>
                                    </p:set>
                                    <p:animEffect transition="in" filter="wipe(down)">
                                      <p:cBhvr>
                                        <p:cTn id="56" dur="500"/>
                                        <p:tgtEl>
                                          <p:spTgt spid="327"/>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329"/>
                                        </p:tgtEl>
                                        <p:attrNameLst>
                                          <p:attrName>style.visibility</p:attrName>
                                        </p:attrNameLst>
                                      </p:cBhvr>
                                      <p:to>
                                        <p:strVal val="visible"/>
                                      </p:to>
                                    </p:set>
                                    <p:animEffect transition="in" filter="wipe(down)">
                                      <p:cBhvr>
                                        <p:cTn id="59" dur="500"/>
                                        <p:tgtEl>
                                          <p:spTgt spid="32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95"/>
                                        </p:tgtEl>
                                        <p:attrNameLst>
                                          <p:attrName>style.visibility</p:attrName>
                                        </p:attrNameLst>
                                      </p:cBhvr>
                                      <p:to>
                                        <p:strVal val="visible"/>
                                      </p:to>
                                    </p:set>
                                    <p:animEffect transition="in" filter="wipe(down)">
                                      <p:cBhvr>
                                        <p:cTn id="62" dur="500"/>
                                        <p:tgtEl>
                                          <p:spTgt spid="29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324"/>
                                        </p:tgtEl>
                                        <p:attrNameLst>
                                          <p:attrName>style.visibility</p:attrName>
                                        </p:attrNameLst>
                                      </p:cBhvr>
                                      <p:to>
                                        <p:strVal val="visible"/>
                                      </p:to>
                                    </p:set>
                                    <p:animEffect transition="in" filter="wipe(down)">
                                      <p:cBhvr>
                                        <p:cTn id="65" dur="500"/>
                                        <p:tgtEl>
                                          <p:spTgt spid="324"/>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298"/>
                                        </p:tgtEl>
                                        <p:attrNameLst>
                                          <p:attrName>style.visibility</p:attrName>
                                        </p:attrNameLst>
                                      </p:cBhvr>
                                      <p:to>
                                        <p:strVal val="visible"/>
                                      </p:to>
                                    </p:set>
                                    <p:animEffect transition="in" filter="wipe(down)">
                                      <p:cBhvr>
                                        <p:cTn id="68" dur="500"/>
                                        <p:tgtEl>
                                          <p:spTgt spid="298"/>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312"/>
                                        </p:tgtEl>
                                        <p:attrNameLst>
                                          <p:attrName>style.visibility</p:attrName>
                                        </p:attrNameLst>
                                      </p:cBhvr>
                                      <p:to>
                                        <p:strVal val="visible"/>
                                      </p:to>
                                    </p:set>
                                    <p:animEffect transition="in" filter="wipe(down)">
                                      <p:cBhvr>
                                        <p:cTn id="71" dur="500"/>
                                        <p:tgtEl>
                                          <p:spTgt spid="312"/>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320"/>
                                        </p:tgtEl>
                                        <p:attrNameLst>
                                          <p:attrName>style.visibility</p:attrName>
                                        </p:attrNameLst>
                                      </p:cBhvr>
                                      <p:to>
                                        <p:strVal val="visible"/>
                                      </p:to>
                                    </p:set>
                                    <p:animEffect transition="in" filter="wipe(down)">
                                      <p:cBhvr>
                                        <p:cTn id="74" dur="500"/>
                                        <p:tgtEl>
                                          <p:spTgt spid="320"/>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328"/>
                                        </p:tgtEl>
                                        <p:attrNameLst>
                                          <p:attrName>style.visibility</p:attrName>
                                        </p:attrNameLst>
                                      </p:cBhvr>
                                      <p:to>
                                        <p:strVal val="visible"/>
                                      </p:to>
                                    </p:set>
                                    <p:animEffect transition="in" filter="wipe(down)">
                                      <p:cBhvr>
                                        <p:cTn id="77" dur="500"/>
                                        <p:tgtEl>
                                          <p:spTgt spid="328"/>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326"/>
                                        </p:tgtEl>
                                        <p:attrNameLst>
                                          <p:attrName>style.visibility</p:attrName>
                                        </p:attrNameLst>
                                      </p:cBhvr>
                                      <p:to>
                                        <p:strVal val="visible"/>
                                      </p:to>
                                    </p:set>
                                    <p:animEffect transition="in" filter="wipe(down)">
                                      <p:cBhvr>
                                        <p:cTn id="80" dur="500"/>
                                        <p:tgtEl>
                                          <p:spTgt spid="326"/>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322"/>
                                        </p:tgtEl>
                                        <p:attrNameLst>
                                          <p:attrName>style.visibility</p:attrName>
                                        </p:attrNameLst>
                                      </p:cBhvr>
                                      <p:to>
                                        <p:strVal val="visible"/>
                                      </p:to>
                                    </p:set>
                                    <p:animEffect transition="in" filter="wipe(down)">
                                      <p:cBhvr>
                                        <p:cTn id="83" dur="500"/>
                                        <p:tgtEl>
                                          <p:spTgt spid="322"/>
                                        </p:tgtEl>
                                      </p:cBhvr>
                                    </p:animEffect>
                                  </p:childTnLst>
                                </p:cTn>
                              </p:par>
                              <p:par>
                                <p:cTn id="84" presetID="56" presetClass="entr" presetSubtype="0" fill="hold" grpId="0" nodeType="withEffect">
                                  <p:stCondLst>
                                    <p:cond delay="0"/>
                                  </p:stCondLst>
                                  <p:iterate type="lt">
                                    <p:tmPct val="10000"/>
                                  </p:iterate>
                                  <p:childTnLst>
                                    <p:set>
                                      <p:cBhvr>
                                        <p:cTn id="85" dur="1" fill="hold">
                                          <p:stCondLst>
                                            <p:cond delay="0"/>
                                          </p:stCondLst>
                                        </p:cTn>
                                        <p:tgtEl>
                                          <p:spTgt spid="293"/>
                                        </p:tgtEl>
                                        <p:attrNameLst>
                                          <p:attrName>style.visibility</p:attrName>
                                        </p:attrNameLst>
                                      </p:cBhvr>
                                      <p:to>
                                        <p:strVal val="visible"/>
                                      </p:to>
                                    </p:set>
                                    <p:anim by="(-#ppt_w*2)" calcmode="lin" valueType="num">
                                      <p:cBhvr rctx="PPT">
                                        <p:cTn id="86" dur="500" autoRev="1" fill="hold">
                                          <p:stCondLst>
                                            <p:cond delay="0"/>
                                          </p:stCondLst>
                                        </p:cTn>
                                        <p:tgtEl>
                                          <p:spTgt spid="293"/>
                                        </p:tgtEl>
                                        <p:attrNameLst>
                                          <p:attrName>ppt_w</p:attrName>
                                        </p:attrNameLst>
                                      </p:cBhvr>
                                    </p:anim>
                                    <p:anim by="(#ppt_w*0.50)" calcmode="lin" valueType="num">
                                      <p:cBhvr>
                                        <p:cTn id="87" dur="500" decel="50000" autoRev="1" fill="hold">
                                          <p:stCondLst>
                                            <p:cond delay="0"/>
                                          </p:stCondLst>
                                        </p:cTn>
                                        <p:tgtEl>
                                          <p:spTgt spid="293"/>
                                        </p:tgtEl>
                                        <p:attrNameLst>
                                          <p:attrName>ppt_x</p:attrName>
                                        </p:attrNameLst>
                                      </p:cBhvr>
                                    </p:anim>
                                    <p:anim from="(-#ppt_h/2)" to="(#ppt_y)" calcmode="lin" valueType="num">
                                      <p:cBhvr>
                                        <p:cTn id="88" dur="1000" fill="hold">
                                          <p:stCondLst>
                                            <p:cond delay="0"/>
                                          </p:stCondLst>
                                        </p:cTn>
                                        <p:tgtEl>
                                          <p:spTgt spid="293"/>
                                        </p:tgtEl>
                                        <p:attrNameLst>
                                          <p:attrName>ppt_y</p:attrName>
                                        </p:attrNameLst>
                                      </p:cBhvr>
                                    </p:anim>
                                    <p:animRot by="21600000">
                                      <p:cBhvr>
                                        <p:cTn id="89" dur="1000" fill="hold">
                                          <p:stCondLst>
                                            <p:cond delay="0"/>
                                          </p:stCondLst>
                                        </p:cTn>
                                        <p:tgtEl>
                                          <p:spTgt spid="293"/>
                                        </p:tgtEl>
                                        <p:attrNameLst>
                                          <p:attrName>r</p:attrName>
                                        </p:attrNameLst>
                                      </p:cBhvr>
                                    </p:animRot>
                                  </p:childTnLst>
                                </p:cTn>
                              </p:par>
                              <p:par>
                                <p:cTn id="90" presetID="56" presetClass="entr" presetSubtype="0" fill="hold" grpId="0" nodeType="withEffect">
                                  <p:stCondLst>
                                    <p:cond delay="0"/>
                                  </p:stCondLst>
                                  <p:iterate type="lt">
                                    <p:tmPct val="10000"/>
                                  </p:iterate>
                                  <p:childTnLst>
                                    <p:set>
                                      <p:cBhvr>
                                        <p:cTn id="91" dur="1" fill="hold">
                                          <p:stCondLst>
                                            <p:cond delay="0"/>
                                          </p:stCondLst>
                                        </p:cTn>
                                        <p:tgtEl>
                                          <p:spTgt spid="297"/>
                                        </p:tgtEl>
                                        <p:attrNameLst>
                                          <p:attrName>style.visibility</p:attrName>
                                        </p:attrNameLst>
                                      </p:cBhvr>
                                      <p:to>
                                        <p:strVal val="visible"/>
                                      </p:to>
                                    </p:set>
                                    <p:anim by="(-#ppt_w*2)" calcmode="lin" valueType="num">
                                      <p:cBhvr rctx="PPT">
                                        <p:cTn id="92" dur="500" autoRev="1" fill="hold">
                                          <p:stCondLst>
                                            <p:cond delay="0"/>
                                          </p:stCondLst>
                                        </p:cTn>
                                        <p:tgtEl>
                                          <p:spTgt spid="297"/>
                                        </p:tgtEl>
                                        <p:attrNameLst>
                                          <p:attrName>ppt_w</p:attrName>
                                        </p:attrNameLst>
                                      </p:cBhvr>
                                    </p:anim>
                                    <p:anim by="(#ppt_w*0.50)" calcmode="lin" valueType="num">
                                      <p:cBhvr>
                                        <p:cTn id="93" dur="500" decel="50000" autoRev="1" fill="hold">
                                          <p:stCondLst>
                                            <p:cond delay="0"/>
                                          </p:stCondLst>
                                        </p:cTn>
                                        <p:tgtEl>
                                          <p:spTgt spid="297"/>
                                        </p:tgtEl>
                                        <p:attrNameLst>
                                          <p:attrName>ppt_x</p:attrName>
                                        </p:attrNameLst>
                                      </p:cBhvr>
                                    </p:anim>
                                    <p:anim from="(-#ppt_h/2)" to="(#ppt_y)" calcmode="lin" valueType="num">
                                      <p:cBhvr>
                                        <p:cTn id="94" dur="1000" fill="hold">
                                          <p:stCondLst>
                                            <p:cond delay="0"/>
                                          </p:stCondLst>
                                        </p:cTn>
                                        <p:tgtEl>
                                          <p:spTgt spid="297"/>
                                        </p:tgtEl>
                                        <p:attrNameLst>
                                          <p:attrName>ppt_y</p:attrName>
                                        </p:attrNameLst>
                                      </p:cBhvr>
                                    </p:anim>
                                    <p:animRot by="21600000">
                                      <p:cBhvr>
                                        <p:cTn id="95" dur="1000" fill="hold">
                                          <p:stCondLst>
                                            <p:cond delay="0"/>
                                          </p:stCondLst>
                                        </p:cTn>
                                        <p:tgtEl>
                                          <p:spTgt spid="297"/>
                                        </p:tgtEl>
                                        <p:attrNameLst>
                                          <p:attrName>r</p:attrName>
                                        </p:attrNameLst>
                                      </p:cBhvr>
                                    </p:animRot>
                                  </p:childTnLst>
                                </p:cTn>
                              </p:par>
                              <p:par>
                                <p:cTn id="96" presetID="56" presetClass="entr" presetSubtype="0" fill="hold" grpId="0" nodeType="withEffect">
                                  <p:stCondLst>
                                    <p:cond delay="0"/>
                                  </p:stCondLst>
                                  <p:iterate type="lt">
                                    <p:tmPct val="10000"/>
                                  </p:iterate>
                                  <p:childTnLst>
                                    <p:set>
                                      <p:cBhvr>
                                        <p:cTn id="97" dur="1" fill="hold">
                                          <p:stCondLst>
                                            <p:cond delay="0"/>
                                          </p:stCondLst>
                                        </p:cTn>
                                        <p:tgtEl>
                                          <p:spTgt spid="300"/>
                                        </p:tgtEl>
                                        <p:attrNameLst>
                                          <p:attrName>style.visibility</p:attrName>
                                        </p:attrNameLst>
                                      </p:cBhvr>
                                      <p:to>
                                        <p:strVal val="visible"/>
                                      </p:to>
                                    </p:set>
                                    <p:anim by="(-#ppt_w*2)" calcmode="lin" valueType="num">
                                      <p:cBhvr rctx="PPT">
                                        <p:cTn id="98" dur="500" autoRev="1" fill="hold">
                                          <p:stCondLst>
                                            <p:cond delay="0"/>
                                          </p:stCondLst>
                                        </p:cTn>
                                        <p:tgtEl>
                                          <p:spTgt spid="300"/>
                                        </p:tgtEl>
                                        <p:attrNameLst>
                                          <p:attrName>ppt_w</p:attrName>
                                        </p:attrNameLst>
                                      </p:cBhvr>
                                    </p:anim>
                                    <p:anim by="(#ppt_w*0.50)" calcmode="lin" valueType="num">
                                      <p:cBhvr>
                                        <p:cTn id="99" dur="500" decel="50000" autoRev="1" fill="hold">
                                          <p:stCondLst>
                                            <p:cond delay="0"/>
                                          </p:stCondLst>
                                        </p:cTn>
                                        <p:tgtEl>
                                          <p:spTgt spid="300"/>
                                        </p:tgtEl>
                                        <p:attrNameLst>
                                          <p:attrName>ppt_x</p:attrName>
                                        </p:attrNameLst>
                                      </p:cBhvr>
                                    </p:anim>
                                    <p:anim from="(-#ppt_h/2)" to="(#ppt_y)" calcmode="lin" valueType="num">
                                      <p:cBhvr>
                                        <p:cTn id="100" dur="1000" fill="hold">
                                          <p:stCondLst>
                                            <p:cond delay="0"/>
                                          </p:stCondLst>
                                        </p:cTn>
                                        <p:tgtEl>
                                          <p:spTgt spid="300"/>
                                        </p:tgtEl>
                                        <p:attrNameLst>
                                          <p:attrName>ppt_y</p:attrName>
                                        </p:attrNameLst>
                                      </p:cBhvr>
                                    </p:anim>
                                    <p:animRot by="21600000">
                                      <p:cBhvr>
                                        <p:cTn id="101" dur="1000" fill="hold">
                                          <p:stCondLst>
                                            <p:cond delay="0"/>
                                          </p:stCondLst>
                                        </p:cTn>
                                        <p:tgtEl>
                                          <p:spTgt spid="300"/>
                                        </p:tgtEl>
                                        <p:attrNameLst>
                                          <p:attrName>r</p:attrName>
                                        </p:attrNameLst>
                                      </p:cBhvr>
                                    </p:animRot>
                                  </p:childTnLst>
                                </p:cTn>
                              </p:par>
                              <p:par>
                                <p:cTn id="102" presetID="56" presetClass="entr" presetSubtype="0" fill="hold" grpId="0" nodeType="withEffect">
                                  <p:stCondLst>
                                    <p:cond delay="0"/>
                                  </p:stCondLst>
                                  <p:iterate type="lt">
                                    <p:tmPct val="10000"/>
                                  </p:iterate>
                                  <p:childTnLst>
                                    <p:set>
                                      <p:cBhvr>
                                        <p:cTn id="103" dur="1" fill="hold">
                                          <p:stCondLst>
                                            <p:cond delay="0"/>
                                          </p:stCondLst>
                                        </p:cTn>
                                        <p:tgtEl>
                                          <p:spTgt spid="313"/>
                                        </p:tgtEl>
                                        <p:attrNameLst>
                                          <p:attrName>style.visibility</p:attrName>
                                        </p:attrNameLst>
                                      </p:cBhvr>
                                      <p:to>
                                        <p:strVal val="visible"/>
                                      </p:to>
                                    </p:set>
                                    <p:anim by="(-#ppt_w*2)" calcmode="lin" valueType="num">
                                      <p:cBhvr rctx="PPT">
                                        <p:cTn id="104" dur="500" autoRev="1" fill="hold">
                                          <p:stCondLst>
                                            <p:cond delay="0"/>
                                          </p:stCondLst>
                                        </p:cTn>
                                        <p:tgtEl>
                                          <p:spTgt spid="313"/>
                                        </p:tgtEl>
                                        <p:attrNameLst>
                                          <p:attrName>ppt_w</p:attrName>
                                        </p:attrNameLst>
                                      </p:cBhvr>
                                    </p:anim>
                                    <p:anim by="(#ppt_w*0.50)" calcmode="lin" valueType="num">
                                      <p:cBhvr>
                                        <p:cTn id="105" dur="500" decel="50000" autoRev="1" fill="hold">
                                          <p:stCondLst>
                                            <p:cond delay="0"/>
                                          </p:stCondLst>
                                        </p:cTn>
                                        <p:tgtEl>
                                          <p:spTgt spid="313"/>
                                        </p:tgtEl>
                                        <p:attrNameLst>
                                          <p:attrName>ppt_x</p:attrName>
                                        </p:attrNameLst>
                                      </p:cBhvr>
                                    </p:anim>
                                    <p:anim from="(-#ppt_h/2)" to="(#ppt_y)" calcmode="lin" valueType="num">
                                      <p:cBhvr>
                                        <p:cTn id="106" dur="1000" fill="hold">
                                          <p:stCondLst>
                                            <p:cond delay="0"/>
                                          </p:stCondLst>
                                        </p:cTn>
                                        <p:tgtEl>
                                          <p:spTgt spid="313"/>
                                        </p:tgtEl>
                                        <p:attrNameLst>
                                          <p:attrName>ppt_y</p:attrName>
                                        </p:attrNameLst>
                                      </p:cBhvr>
                                    </p:anim>
                                    <p:animRot by="21600000">
                                      <p:cBhvr>
                                        <p:cTn id="107" dur="1000" fill="hold">
                                          <p:stCondLst>
                                            <p:cond delay="0"/>
                                          </p:stCondLst>
                                        </p:cTn>
                                        <p:tgtEl>
                                          <p:spTgt spid="313"/>
                                        </p:tgtEl>
                                        <p:attrNameLst>
                                          <p:attrName>r</p:attrName>
                                        </p:attrNameLst>
                                      </p:cBhvr>
                                    </p:animRot>
                                  </p:childTnLst>
                                </p:cTn>
                              </p:par>
                              <p:par>
                                <p:cTn id="108" presetID="56" presetClass="entr" presetSubtype="0" fill="hold" grpId="0" nodeType="withEffect">
                                  <p:stCondLst>
                                    <p:cond delay="0"/>
                                  </p:stCondLst>
                                  <p:iterate type="lt">
                                    <p:tmPct val="10000"/>
                                  </p:iterate>
                                  <p:childTnLst>
                                    <p:set>
                                      <p:cBhvr>
                                        <p:cTn id="109" dur="1" fill="hold">
                                          <p:stCondLst>
                                            <p:cond delay="0"/>
                                          </p:stCondLst>
                                        </p:cTn>
                                        <p:tgtEl>
                                          <p:spTgt spid="315"/>
                                        </p:tgtEl>
                                        <p:attrNameLst>
                                          <p:attrName>style.visibility</p:attrName>
                                        </p:attrNameLst>
                                      </p:cBhvr>
                                      <p:to>
                                        <p:strVal val="visible"/>
                                      </p:to>
                                    </p:set>
                                    <p:anim by="(-#ppt_w*2)" calcmode="lin" valueType="num">
                                      <p:cBhvr rctx="PPT">
                                        <p:cTn id="110" dur="500" autoRev="1" fill="hold">
                                          <p:stCondLst>
                                            <p:cond delay="0"/>
                                          </p:stCondLst>
                                        </p:cTn>
                                        <p:tgtEl>
                                          <p:spTgt spid="315"/>
                                        </p:tgtEl>
                                        <p:attrNameLst>
                                          <p:attrName>ppt_w</p:attrName>
                                        </p:attrNameLst>
                                      </p:cBhvr>
                                    </p:anim>
                                    <p:anim by="(#ppt_w*0.50)" calcmode="lin" valueType="num">
                                      <p:cBhvr>
                                        <p:cTn id="111" dur="500" decel="50000" autoRev="1" fill="hold">
                                          <p:stCondLst>
                                            <p:cond delay="0"/>
                                          </p:stCondLst>
                                        </p:cTn>
                                        <p:tgtEl>
                                          <p:spTgt spid="315"/>
                                        </p:tgtEl>
                                        <p:attrNameLst>
                                          <p:attrName>ppt_x</p:attrName>
                                        </p:attrNameLst>
                                      </p:cBhvr>
                                    </p:anim>
                                    <p:anim from="(-#ppt_h/2)" to="(#ppt_y)" calcmode="lin" valueType="num">
                                      <p:cBhvr>
                                        <p:cTn id="112" dur="1000" fill="hold">
                                          <p:stCondLst>
                                            <p:cond delay="0"/>
                                          </p:stCondLst>
                                        </p:cTn>
                                        <p:tgtEl>
                                          <p:spTgt spid="315"/>
                                        </p:tgtEl>
                                        <p:attrNameLst>
                                          <p:attrName>ppt_y</p:attrName>
                                        </p:attrNameLst>
                                      </p:cBhvr>
                                    </p:anim>
                                    <p:animRot by="21600000">
                                      <p:cBhvr>
                                        <p:cTn id="113" dur="1000" fill="hold">
                                          <p:stCondLst>
                                            <p:cond delay="0"/>
                                          </p:stCondLst>
                                        </p:cTn>
                                        <p:tgtEl>
                                          <p:spTgt spid="315"/>
                                        </p:tgtEl>
                                        <p:attrNameLst>
                                          <p:attrName>r</p:attrName>
                                        </p:attrNameLst>
                                      </p:cBhvr>
                                    </p:animRot>
                                  </p:childTnLst>
                                </p:cTn>
                              </p:par>
                              <p:par>
                                <p:cTn id="114" presetID="56" presetClass="entr" presetSubtype="0" fill="hold" grpId="0" nodeType="withEffect">
                                  <p:stCondLst>
                                    <p:cond delay="0"/>
                                  </p:stCondLst>
                                  <p:iterate type="lt">
                                    <p:tmPct val="10000"/>
                                  </p:iterate>
                                  <p:childTnLst>
                                    <p:set>
                                      <p:cBhvr>
                                        <p:cTn id="115" dur="1" fill="hold">
                                          <p:stCondLst>
                                            <p:cond delay="0"/>
                                          </p:stCondLst>
                                        </p:cTn>
                                        <p:tgtEl>
                                          <p:spTgt spid="316"/>
                                        </p:tgtEl>
                                        <p:attrNameLst>
                                          <p:attrName>style.visibility</p:attrName>
                                        </p:attrNameLst>
                                      </p:cBhvr>
                                      <p:to>
                                        <p:strVal val="visible"/>
                                      </p:to>
                                    </p:set>
                                    <p:anim by="(-#ppt_w*2)" calcmode="lin" valueType="num">
                                      <p:cBhvr rctx="PPT">
                                        <p:cTn id="116" dur="500" autoRev="1" fill="hold">
                                          <p:stCondLst>
                                            <p:cond delay="0"/>
                                          </p:stCondLst>
                                        </p:cTn>
                                        <p:tgtEl>
                                          <p:spTgt spid="316"/>
                                        </p:tgtEl>
                                        <p:attrNameLst>
                                          <p:attrName>ppt_w</p:attrName>
                                        </p:attrNameLst>
                                      </p:cBhvr>
                                    </p:anim>
                                    <p:anim by="(#ppt_w*0.50)" calcmode="lin" valueType="num">
                                      <p:cBhvr>
                                        <p:cTn id="117" dur="500" decel="50000" autoRev="1" fill="hold">
                                          <p:stCondLst>
                                            <p:cond delay="0"/>
                                          </p:stCondLst>
                                        </p:cTn>
                                        <p:tgtEl>
                                          <p:spTgt spid="316"/>
                                        </p:tgtEl>
                                        <p:attrNameLst>
                                          <p:attrName>ppt_x</p:attrName>
                                        </p:attrNameLst>
                                      </p:cBhvr>
                                    </p:anim>
                                    <p:anim from="(-#ppt_h/2)" to="(#ppt_y)" calcmode="lin" valueType="num">
                                      <p:cBhvr>
                                        <p:cTn id="118" dur="1000" fill="hold">
                                          <p:stCondLst>
                                            <p:cond delay="0"/>
                                          </p:stCondLst>
                                        </p:cTn>
                                        <p:tgtEl>
                                          <p:spTgt spid="316"/>
                                        </p:tgtEl>
                                        <p:attrNameLst>
                                          <p:attrName>ppt_y</p:attrName>
                                        </p:attrNameLst>
                                      </p:cBhvr>
                                    </p:anim>
                                    <p:animRot by="21600000">
                                      <p:cBhvr>
                                        <p:cTn id="119" dur="1000" fill="hold">
                                          <p:stCondLst>
                                            <p:cond delay="0"/>
                                          </p:stCondLst>
                                        </p:cTn>
                                        <p:tgtEl>
                                          <p:spTgt spid="316"/>
                                        </p:tgtEl>
                                        <p:attrNameLst>
                                          <p:attrName>r</p:attrName>
                                        </p:attrNameLst>
                                      </p:cBhvr>
                                    </p:animRot>
                                  </p:childTnLst>
                                </p:cTn>
                              </p:par>
                              <p:par>
                                <p:cTn id="120" presetID="56" presetClass="entr" presetSubtype="0" fill="hold" grpId="0" nodeType="withEffect">
                                  <p:stCondLst>
                                    <p:cond delay="0"/>
                                  </p:stCondLst>
                                  <p:iterate type="lt">
                                    <p:tmPct val="10000"/>
                                  </p:iterate>
                                  <p:childTnLst>
                                    <p:set>
                                      <p:cBhvr>
                                        <p:cTn id="121" dur="1" fill="hold">
                                          <p:stCondLst>
                                            <p:cond delay="0"/>
                                          </p:stCondLst>
                                        </p:cTn>
                                        <p:tgtEl>
                                          <p:spTgt spid="318"/>
                                        </p:tgtEl>
                                        <p:attrNameLst>
                                          <p:attrName>style.visibility</p:attrName>
                                        </p:attrNameLst>
                                      </p:cBhvr>
                                      <p:to>
                                        <p:strVal val="visible"/>
                                      </p:to>
                                    </p:set>
                                    <p:anim by="(-#ppt_w*2)" calcmode="lin" valueType="num">
                                      <p:cBhvr rctx="PPT">
                                        <p:cTn id="122" dur="500" autoRev="1" fill="hold">
                                          <p:stCondLst>
                                            <p:cond delay="0"/>
                                          </p:stCondLst>
                                        </p:cTn>
                                        <p:tgtEl>
                                          <p:spTgt spid="318"/>
                                        </p:tgtEl>
                                        <p:attrNameLst>
                                          <p:attrName>ppt_w</p:attrName>
                                        </p:attrNameLst>
                                      </p:cBhvr>
                                    </p:anim>
                                    <p:anim by="(#ppt_w*0.50)" calcmode="lin" valueType="num">
                                      <p:cBhvr>
                                        <p:cTn id="123" dur="500" decel="50000" autoRev="1" fill="hold">
                                          <p:stCondLst>
                                            <p:cond delay="0"/>
                                          </p:stCondLst>
                                        </p:cTn>
                                        <p:tgtEl>
                                          <p:spTgt spid="318"/>
                                        </p:tgtEl>
                                        <p:attrNameLst>
                                          <p:attrName>ppt_x</p:attrName>
                                        </p:attrNameLst>
                                      </p:cBhvr>
                                    </p:anim>
                                    <p:anim from="(-#ppt_h/2)" to="(#ppt_y)" calcmode="lin" valueType="num">
                                      <p:cBhvr>
                                        <p:cTn id="124" dur="1000" fill="hold">
                                          <p:stCondLst>
                                            <p:cond delay="0"/>
                                          </p:stCondLst>
                                        </p:cTn>
                                        <p:tgtEl>
                                          <p:spTgt spid="318"/>
                                        </p:tgtEl>
                                        <p:attrNameLst>
                                          <p:attrName>ppt_y</p:attrName>
                                        </p:attrNameLst>
                                      </p:cBhvr>
                                    </p:anim>
                                    <p:animRot by="21600000">
                                      <p:cBhvr>
                                        <p:cTn id="125" dur="1000" fill="hold">
                                          <p:stCondLst>
                                            <p:cond delay="0"/>
                                          </p:stCondLst>
                                        </p:cTn>
                                        <p:tgtEl>
                                          <p:spTgt spid="318"/>
                                        </p:tgtEl>
                                        <p:attrNameLst>
                                          <p:attrName>r</p:attrName>
                                        </p:attrNameLst>
                                      </p:cBhvr>
                                    </p:animRot>
                                  </p:childTnLst>
                                </p:cTn>
                              </p:par>
                              <p:par>
                                <p:cTn id="126" presetID="56" presetClass="entr" presetSubtype="0" fill="hold" grpId="0" nodeType="withEffect">
                                  <p:stCondLst>
                                    <p:cond delay="0"/>
                                  </p:stCondLst>
                                  <p:iterate type="lt">
                                    <p:tmPct val="10000"/>
                                  </p:iterate>
                                  <p:childTnLst>
                                    <p:set>
                                      <p:cBhvr>
                                        <p:cTn id="127" dur="1" fill="hold">
                                          <p:stCondLst>
                                            <p:cond delay="0"/>
                                          </p:stCondLst>
                                        </p:cTn>
                                        <p:tgtEl>
                                          <p:spTgt spid="319"/>
                                        </p:tgtEl>
                                        <p:attrNameLst>
                                          <p:attrName>style.visibility</p:attrName>
                                        </p:attrNameLst>
                                      </p:cBhvr>
                                      <p:to>
                                        <p:strVal val="visible"/>
                                      </p:to>
                                    </p:set>
                                    <p:anim by="(-#ppt_w*2)" calcmode="lin" valueType="num">
                                      <p:cBhvr rctx="PPT">
                                        <p:cTn id="128" dur="500" autoRev="1" fill="hold">
                                          <p:stCondLst>
                                            <p:cond delay="0"/>
                                          </p:stCondLst>
                                        </p:cTn>
                                        <p:tgtEl>
                                          <p:spTgt spid="319"/>
                                        </p:tgtEl>
                                        <p:attrNameLst>
                                          <p:attrName>ppt_w</p:attrName>
                                        </p:attrNameLst>
                                      </p:cBhvr>
                                    </p:anim>
                                    <p:anim by="(#ppt_w*0.50)" calcmode="lin" valueType="num">
                                      <p:cBhvr>
                                        <p:cTn id="129" dur="500" decel="50000" autoRev="1" fill="hold">
                                          <p:stCondLst>
                                            <p:cond delay="0"/>
                                          </p:stCondLst>
                                        </p:cTn>
                                        <p:tgtEl>
                                          <p:spTgt spid="319"/>
                                        </p:tgtEl>
                                        <p:attrNameLst>
                                          <p:attrName>ppt_x</p:attrName>
                                        </p:attrNameLst>
                                      </p:cBhvr>
                                    </p:anim>
                                    <p:anim from="(-#ppt_h/2)" to="(#ppt_y)" calcmode="lin" valueType="num">
                                      <p:cBhvr>
                                        <p:cTn id="130" dur="1000" fill="hold">
                                          <p:stCondLst>
                                            <p:cond delay="0"/>
                                          </p:stCondLst>
                                        </p:cTn>
                                        <p:tgtEl>
                                          <p:spTgt spid="319"/>
                                        </p:tgtEl>
                                        <p:attrNameLst>
                                          <p:attrName>ppt_y</p:attrName>
                                        </p:attrNameLst>
                                      </p:cBhvr>
                                    </p:anim>
                                    <p:animRot by="21600000">
                                      <p:cBhvr>
                                        <p:cTn id="131" dur="1000" fill="hold">
                                          <p:stCondLst>
                                            <p:cond delay="0"/>
                                          </p:stCondLst>
                                        </p:cTn>
                                        <p:tgtEl>
                                          <p:spTgt spid="31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51" grpId="0" animBg="1"/>
      <p:bldP spid="293" grpId="0"/>
      <p:bldP spid="295" grpId="0" animBg="1"/>
      <p:bldP spid="296" grpId="0" animBg="1"/>
      <p:bldP spid="297" grpId="0"/>
      <p:bldP spid="298" grpId="0" animBg="1"/>
      <p:bldP spid="300" grpId="0"/>
      <p:bldP spid="311" grpId="0" animBg="1"/>
      <p:bldP spid="312" grpId="0" animBg="1"/>
      <p:bldP spid="313" grpId="0"/>
      <p:bldP spid="315" grpId="0"/>
      <p:bldP spid="316" grpId="0"/>
      <p:bldP spid="318" grpId="0"/>
      <p:bldP spid="319" grpId="0"/>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251520" y="3021076"/>
            <a:ext cx="2537702" cy="757130"/>
          </a:xfrm>
          <a:prstGeom prst="rect">
            <a:avLst/>
          </a:prstGeom>
          <a:solidFill>
            <a:schemeClr val="bg1"/>
          </a:solidFill>
          <a:ln>
            <a:noFill/>
          </a:ln>
        </p:spPr>
        <p:txBody>
          <a:bodyPr wrap="square">
            <a:spAutoFit/>
          </a:bodyPr>
          <a:lstStyle/>
          <a:p>
            <a:pPr>
              <a:lnSpc>
                <a:spcPct val="120000"/>
              </a:lnSpc>
            </a:pPr>
            <a:r>
              <a:rPr lang="zh-CN" altLang="en-US" sz="1200" b="1" dirty="0">
                <a:solidFill>
                  <a:srgbClr val="0070C0"/>
                </a:solidFill>
                <a:latin typeface="Arial" panose="020B0604020202020204" pitchFamily="34" charset="0"/>
                <a:ea typeface="微软雅黑" panose="020B0503020204020204" pitchFamily="34" charset="-122"/>
                <a:cs typeface="+mn-ea"/>
                <a:sym typeface="Arial" panose="020B0604020202020204" pitchFamily="34" charset="0"/>
              </a:rPr>
              <a:t>第一章 总则</a:t>
            </a:r>
            <a:endParaRPr lang="en-GB" altLang="zh-CN" sz="1200" b="1" dirty="0">
              <a:solidFill>
                <a:srgbClr val="0070C0"/>
              </a:solidFill>
              <a:latin typeface="Arial" panose="020B0604020202020204" pitchFamily="34" charset="0"/>
              <a:ea typeface="微软雅黑" panose="020B0503020204020204" pitchFamily="34" charset="-122"/>
              <a:cs typeface="+mn-ea"/>
              <a:sym typeface="Arial" panose="020B0604020202020204" pitchFamily="34" charset="0"/>
            </a:endParaRPr>
          </a:p>
          <a:p>
            <a:pPr algn="just">
              <a:lnSpc>
                <a:spcPct val="120000"/>
              </a:lnSpc>
            </a:pPr>
            <a:r>
              <a:rPr lang="zh-CN" altLang="en-US" sz="1200" dirty="0">
                <a:latin typeface="Arial" panose="020B0604020202020204" pitchFamily="34" charset="0"/>
                <a:ea typeface="微软雅黑" panose="020B0503020204020204" pitchFamily="34" charset="-122"/>
                <a:cs typeface="+mn-ea"/>
                <a:sym typeface="Arial" panose="020B0604020202020204" pitchFamily="34" charset="0"/>
              </a:rPr>
              <a:t>说明制定的法规依据、目的、适用范围和食品集中交易市场的定义。</a:t>
            </a:r>
            <a:endParaRPr lang="en-GB" altLang="zh-CN" sz="12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Rectangle 77"/>
          <p:cNvSpPr/>
          <p:nvPr/>
        </p:nvSpPr>
        <p:spPr>
          <a:xfrm>
            <a:off x="4849329" y="4382430"/>
            <a:ext cx="2819015" cy="535531"/>
          </a:xfrm>
          <a:prstGeom prst="rect">
            <a:avLst/>
          </a:prstGeom>
          <a:solidFill>
            <a:schemeClr val="bg1"/>
          </a:solidFill>
          <a:ln>
            <a:noFill/>
          </a:ln>
        </p:spPr>
        <p:txBody>
          <a:bodyPr wrap="square">
            <a:spAutoFit/>
          </a:bodyPr>
          <a:lstStyle/>
          <a:p>
            <a:pPr algn="just">
              <a:lnSpc>
                <a:spcPct val="120000"/>
              </a:lnSpc>
            </a:pPr>
            <a:r>
              <a:rPr lang="zh-CN" altLang="en-US" sz="1200" b="1" dirty="0">
                <a:solidFill>
                  <a:srgbClr val="0070C0"/>
                </a:solidFill>
                <a:latin typeface="Arial" panose="020B0604020202020204" pitchFamily="34" charset="0"/>
                <a:ea typeface="微软雅黑" panose="020B0503020204020204" pitchFamily="34" charset="-122"/>
                <a:cs typeface="+mn-ea"/>
                <a:sym typeface="Arial" panose="020B0604020202020204" pitchFamily="34" charset="0"/>
              </a:rPr>
              <a:t>第五章  附则</a:t>
            </a:r>
            <a:endParaRPr lang="en-GB" altLang="zh-CN" sz="1200" b="1" dirty="0">
              <a:solidFill>
                <a:srgbClr val="0070C0"/>
              </a:solidFill>
              <a:latin typeface="Arial" panose="020B0604020202020204" pitchFamily="34" charset="0"/>
              <a:ea typeface="微软雅黑" panose="020B0503020204020204" pitchFamily="34" charset="-122"/>
              <a:cs typeface="+mn-ea"/>
              <a:sym typeface="Arial" panose="020B0604020202020204" pitchFamily="34" charset="0"/>
            </a:endParaRPr>
          </a:p>
          <a:p>
            <a:pPr algn="just">
              <a:lnSpc>
                <a:spcPct val="120000"/>
              </a:lnSpc>
            </a:pPr>
            <a:r>
              <a:rPr lang="zh-CN" altLang="en-US" sz="1200" dirty="0">
                <a:latin typeface="Arial" panose="020B0604020202020204" pitchFamily="34" charset="0"/>
                <a:ea typeface="微软雅黑" panose="020B0503020204020204" pitchFamily="34" charset="-122"/>
                <a:cs typeface="+mn-ea"/>
                <a:sym typeface="Arial" panose="020B0604020202020204" pitchFamily="34" charset="0"/>
              </a:rPr>
              <a:t>规定本管理规范实施的时间及有效期。</a:t>
            </a:r>
            <a:endParaRPr lang="en-GB" altLang="zh-CN" sz="12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Rectangle 74"/>
          <p:cNvSpPr/>
          <p:nvPr/>
        </p:nvSpPr>
        <p:spPr>
          <a:xfrm>
            <a:off x="6084168" y="2678716"/>
            <a:ext cx="2507085" cy="757130"/>
          </a:xfrm>
          <a:prstGeom prst="rect">
            <a:avLst/>
          </a:prstGeom>
          <a:solidFill>
            <a:schemeClr val="bg1"/>
          </a:solidFill>
          <a:ln>
            <a:noFill/>
          </a:ln>
        </p:spPr>
        <p:txBody>
          <a:bodyPr wrap="square">
            <a:spAutoFit/>
          </a:bodyPr>
          <a:lstStyle/>
          <a:p>
            <a:pPr algn="just">
              <a:lnSpc>
                <a:spcPct val="120000"/>
              </a:lnSpc>
            </a:pPr>
            <a:r>
              <a:rPr lang="zh-CN" altLang="en-US" sz="1200" b="1" dirty="0">
                <a:solidFill>
                  <a:srgbClr val="0070C0"/>
                </a:solidFill>
                <a:latin typeface="Arial" panose="020B0604020202020204" pitchFamily="34" charset="0"/>
                <a:ea typeface="微软雅黑" panose="020B0503020204020204" pitchFamily="34" charset="-122"/>
                <a:cs typeface="+mn-ea"/>
                <a:sym typeface="Arial" panose="020B0604020202020204" pitchFamily="34" charset="0"/>
              </a:rPr>
              <a:t>第四章  监督管理</a:t>
            </a:r>
            <a:endParaRPr lang="en-GB" altLang="zh-CN" sz="1200" b="1" dirty="0">
              <a:solidFill>
                <a:srgbClr val="0070C0"/>
              </a:solidFill>
              <a:latin typeface="Arial" panose="020B0604020202020204" pitchFamily="34" charset="0"/>
              <a:ea typeface="微软雅黑" panose="020B0503020204020204" pitchFamily="34" charset="-122"/>
              <a:cs typeface="+mn-ea"/>
              <a:sym typeface="Arial" panose="020B0604020202020204" pitchFamily="34" charset="0"/>
            </a:endParaRPr>
          </a:p>
          <a:p>
            <a:pPr algn="just">
              <a:lnSpc>
                <a:spcPct val="120000"/>
              </a:lnSpc>
            </a:pPr>
            <a:r>
              <a:rPr lang="zh-CN" altLang="en-US" sz="1200" dirty="0">
                <a:latin typeface="Arial" panose="020B0604020202020204" pitchFamily="34" charset="0"/>
                <a:ea typeface="微软雅黑" panose="020B0503020204020204" pitchFamily="34" charset="-122"/>
                <a:cs typeface="+mn-ea"/>
                <a:sym typeface="Arial" panose="020B0604020202020204" pitchFamily="34" charset="0"/>
              </a:rPr>
              <a:t>规定各级食品安全监管部门的监督检查职责。</a:t>
            </a:r>
            <a:endParaRPr lang="en-GB" altLang="zh-CN" sz="12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Rectangle 71"/>
          <p:cNvSpPr/>
          <p:nvPr/>
        </p:nvSpPr>
        <p:spPr>
          <a:xfrm>
            <a:off x="5364088" y="1022532"/>
            <a:ext cx="2722337" cy="757130"/>
          </a:xfrm>
          <a:prstGeom prst="rect">
            <a:avLst/>
          </a:prstGeom>
          <a:solidFill>
            <a:schemeClr val="bg1"/>
          </a:solidFill>
          <a:ln>
            <a:noFill/>
          </a:ln>
        </p:spPr>
        <p:txBody>
          <a:bodyPr wrap="square">
            <a:spAutoFit/>
          </a:bodyPr>
          <a:lstStyle/>
          <a:p>
            <a:pPr algn="just">
              <a:lnSpc>
                <a:spcPct val="120000"/>
              </a:lnSpc>
            </a:pPr>
            <a:r>
              <a:rPr lang="zh-CN" altLang="en-US" sz="1200" b="1" dirty="0">
                <a:solidFill>
                  <a:srgbClr val="0070C0"/>
                </a:solidFill>
                <a:latin typeface="微软雅黑" panose="020B0503020204020204" pitchFamily="34" charset="-122"/>
                <a:ea typeface="微软雅黑" panose="020B0503020204020204" pitchFamily="34" charset="-122"/>
                <a:cs typeface="+mn-ea"/>
                <a:sym typeface="Arial" panose="020B0604020202020204" pitchFamily="34" charset="0"/>
              </a:rPr>
              <a:t>第三章  场内经营者义务</a:t>
            </a:r>
            <a:endParaRPr lang="en-GB" altLang="zh-CN" sz="1200" b="1" dirty="0">
              <a:solidFill>
                <a:srgbClr val="0070C0"/>
              </a:solidFill>
              <a:latin typeface="微软雅黑" panose="020B0503020204020204" pitchFamily="34" charset="-122"/>
              <a:ea typeface="微软雅黑" panose="020B0503020204020204" pitchFamily="34" charset="-122"/>
              <a:cs typeface="+mn-ea"/>
              <a:sym typeface="Arial" panose="020B0604020202020204" pitchFamily="34" charset="0"/>
            </a:endParaRPr>
          </a:p>
          <a:p>
            <a:pPr algn="just">
              <a:lnSpc>
                <a:spcPct val="120000"/>
              </a:lnSpc>
            </a:pPr>
            <a:r>
              <a:rPr lang="zh-CN" altLang="en-US" sz="1200" dirty="0">
                <a:latin typeface="微软雅黑" panose="020B0503020204020204" pitchFamily="34" charset="-122"/>
                <a:ea typeface="微软雅黑" panose="020B0503020204020204" pitchFamily="34" charset="-122"/>
                <a:cs typeface="+mn-ea"/>
                <a:sym typeface="Arial" panose="020B0604020202020204" pitchFamily="34" charset="0"/>
              </a:rPr>
              <a:t>对场内经营者的义务进行规定，如取得并公示有效资质证书，索证索票等。</a:t>
            </a:r>
            <a:endParaRPr lang="en-GB" altLang="zh-CN" sz="12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9" name="Rectangle 68"/>
          <p:cNvSpPr/>
          <p:nvPr/>
        </p:nvSpPr>
        <p:spPr>
          <a:xfrm>
            <a:off x="503864" y="1166547"/>
            <a:ext cx="2844000" cy="757131"/>
          </a:xfrm>
          <a:prstGeom prst="rect">
            <a:avLst/>
          </a:prstGeom>
          <a:solidFill>
            <a:schemeClr val="bg1"/>
          </a:solidFill>
          <a:ln>
            <a:noFill/>
          </a:ln>
        </p:spPr>
        <p:txBody>
          <a:bodyPr wrap="square">
            <a:spAutoFit/>
          </a:bodyPr>
          <a:lstStyle/>
          <a:p>
            <a:pPr algn="just">
              <a:lnSpc>
                <a:spcPct val="120000"/>
              </a:lnSpc>
            </a:pPr>
            <a:r>
              <a:rPr lang="zh-CN" altLang="en-US" sz="1200" b="1" dirty="0">
                <a:solidFill>
                  <a:srgbClr val="0070C0"/>
                </a:solidFill>
                <a:latin typeface="Arial" panose="020B0604020202020204" pitchFamily="34" charset="0"/>
                <a:ea typeface="微软雅黑" panose="020B0503020204020204" pitchFamily="34" charset="-122"/>
                <a:cs typeface="+mn-ea"/>
                <a:sym typeface="Arial" panose="020B0604020202020204" pitchFamily="34" charset="0"/>
              </a:rPr>
              <a:t>第二章 食品集中交易市场开办者义务</a:t>
            </a:r>
            <a:endParaRPr lang="en-GB" altLang="zh-CN" sz="1200" b="1" dirty="0">
              <a:solidFill>
                <a:srgbClr val="0070C0"/>
              </a:solidFill>
              <a:latin typeface="Arial" panose="020B0604020202020204" pitchFamily="34" charset="0"/>
              <a:ea typeface="微软雅黑" panose="020B0503020204020204" pitchFamily="34" charset="-122"/>
              <a:cs typeface="+mn-ea"/>
              <a:sym typeface="Arial" panose="020B0604020202020204" pitchFamily="34" charset="0"/>
            </a:endParaRPr>
          </a:p>
          <a:p>
            <a:pPr algn="just">
              <a:lnSpc>
                <a:spcPct val="120000"/>
              </a:lnSpc>
            </a:pPr>
            <a:r>
              <a:rPr lang="zh-CN" altLang="en-US" sz="1200" dirty="0">
                <a:latin typeface="Arial" panose="020B0604020202020204" pitchFamily="34" charset="0"/>
                <a:ea typeface="微软雅黑" panose="020B0503020204020204" pitchFamily="34" charset="-122"/>
                <a:cs typeface="+mn-ea"/>
                <a:sym typeface="Arial" panose="020B0604020202020204" pitchFamily="34" charset="0"/>
              </a:rPr>
              <a:t>对市场开办者的义务进行规定，如实行分区销售、配备食品安全管理员等。</a:t>
            </a:r>
            <a:endParaRPr lang="en-GB" altLang="zh-CN" sz="12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extBox 12"/>
          <p:cNvSpPr txBox="1"/>
          <p:nvPr/>
        </p:nvSpPr>
        <p:spPr>
          <a:xfrm>
            <a:off x="1163379" y="176322"/>
            <a:ext cx="2628292"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四、主要内容</a:t>
            </a:r>
            <a:endParaRPr lang="en-US" altLang="zh-CN" b="1" dirty="0">
              <a:latin typeface="微软雅黑" panose="020B0503020204020204" pitchFamily="34" charset="-122"/>
              <a:ea typeface="微软雅黑" panose="020B0503020204020204" pitchFamily="34" charset="-122"/>
            </a:endParaRPr>
          </a:p>
        </p:txBody>
      </p:sp>
      <p:sp>
        <p:nvSpPr>
          <p:cNvPr id="32" name="Oval 31"/>
          <p:cNvSpPr/>
          <p:nvPr/>
        </p:nvSpPr>
        <p:spPr>
          <a:xfrm>
            <a:off x="3050092" y="1729336"/>
            <a:ext cx="2652264" cy="2652264"/>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AU" sz="9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9" name="Group 38"/>
          <p:cNvGrpSpPr/>
          <p:nvPr/>
        </p:nvGrpSpPr>
        <p:grpSpPr>
          <a:xfrm>
            <a:off x="3019274" y="1595085"/>
            <a:ext cx="904654" cy="904657"/>
            <a:chOff x="8197836" y="1898395"/>
            <a:chExt cx="1017919" cy="1017922"/>
          </a:xfrm>
        </p:grpSpPr>
        <p:sp>
          <p:nvSpPr>
            <p:cNvPr id="40" name="Shape 255"/>
            <p:cNvSpPr/>
            <p:nvPr/>
          </p:nvSpPr>
          <p:spPr>
            <a:xfrm>
              <a:off x="8197836" y="1898395"/>
              <a:ext cx="1017919" cy="1017922"/>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2"/>
            </a:solidFill>
            <a:ln w="76200" cap="flat">
              <a:solidFill>
                <a:schemeClr val="bg1"/>
              </a:solidFill>
              <a:miter lim="400000"/>
            </a:ln>
            <a:effectLst/>
          </p:spPr>
          <p:txBody>
            <a:bodyPr wrap="square" lIns="40181" tIns="40181" rIns="40181" bIns="4018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Shape 256"/>
            <p:cNvSpPr/>
            <p:nvPr/>
          </p:nvSpPr>
          <p:spPr>
            <a:xfrm flipH="1">
              <a:off x="8505560" y="2180961"/>
              <a:ext cx="402470" cy="452790"/>
            </a:xfrm>
            <a:custGeom>
              <a:avLst/>
              <a:gdLst/>
              <a:ahLst/>
              <a:cxnLst>
                <a:cxn ang="0">
                  <a:pos x="wd2" y="hd2"/>
                </a:cxn>
                <a:cxn ang="5400000">
                  <a:pos x="wd2" y="hd2"/>
                </a:cxn>
                <a:cxn ang="10800000">
                  <a:pos x="wd2" y="hd2"/>
                </a:cxn>
                <a:cxn ang="16200000">
                  <a:pos x="wd2" y="hd2"/>
                </a:cxn>
              </a:cxnLst>
              <a:rect l="0" t="0" r="r" b="b"/>
              <a:pathLst>
                <a:path w="21600" h="20960" extrusionOk="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FFFF"/>
            </a:solidFill>
            <a:ln w="12700" cap="flat">
              <a:noFill/>
              <a:miter lim="400000"/>
            </a:ln>
            <a:effectLst/>
          </p:spPr>
          <p:txBody>
            <a:bodyPr wrap="square" lIns="46041" tIns="46041" rIns="46041" bIns="4604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2" name="Group 41"/>
          <p:cNvGrpSpPr/>
          <p:nvPr/>
        </p:nvGrpSpPr>
        <p:grpSpPr>
          <a:xfrm>
            <a:off x="3995936" y="3845413"/>
            <a:ext cx="904654" cy="904657"/>
            <a:chOff x="8197836" y="1898395"/>
            <a:chExt cx="1017919" cy="1017922"/>
          </a:xfrm>
        </p:grpSpPr>
        <p:sp>
          <p:nvSpPr>
            <p:cNvPr id="45" name="Shape 255"/>
            <p:cNvSpPr/>
            <p:nvPr/>
          </p:nvSpPr>
          <p:spPr>
            <a:xfrm>
              <a:off x="8197836" y="1898395"/>
              <a:ext cx="1017919" cy="1017922"/>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5"/>
            </a:solidFill>
            <a:ln w="76200" cap="flat">
              <a:solidFill>
                <a:schemeClr val="bg1"/>
              </a:solidFill>
              <a:miter lim="400000"/>
            </a:ln>
            <a:effectLst/>
          </p:spPr>
          <p:txBody>
            <a:bodyPr wrap="square" lIns="40181" tIns="40181" rIns="40181" bIns="4018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Shape 256"/>
            <p:cNvSpPr/>
            <p:nvPr/>
          </p:nvSpPr>
          <p:spPr>
            <a:xfrm>
              <a:off x="8505560" y="2180961"/>
              <a:ext cx="402470" cy="452790"/>
            </a:xfrm>
            <a:custGeom>
              <a:avLst/>
              <a:gdLst/>
              <a:ahLst/>
              <a:cxnLst>
                <a:cxn ang="0">
                  <a:pos x="wd2" y="hd2"/>
                </a:cxn>
                <a:cxn ang="5400000">
                  <a:pos x="wd2" y="hd2"/>
                </a:cxn>
                <a:cxn ang="10800000">
                  <a:pos x="wd2" y="hd2"/>
                </a:cxn>
                <a:cxn ang="16200000">
                  <a:pos x="wd2" y="hd2"/>
                </a:cxn>
              </a:cxnLst>
              <a:rect l="0" t="0" r="r" b="b"/>
              <a:pathLst>
                <a:path w="21600" h="20960" extrusionOk="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FFFF"/>
            </a:solidFill>
            <a:ln w="12700" cap="flat">
              <a:noFill/>
              <a:miter lim="400000"/>
            </a:ln>
            <a:effectLst/>
          </p:spPr>
          <p:txBody>
            <a:bodyPr wrap="square" lIns="46041" tIns="46041" rIns="46041" bIns="4604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7" name="Group 46"/>
          <p:cNvGrpSpPr/>
          <p:nvPr/>
        </p:nvGrpSpPr>
        <p:grpSpPr>
          <a:xfrm>
            <a:off x="2659234" y="3219822"/>
            <a:ext cx="904654" cy="904657"/>
            <a:chOff x="8197836" y="1898395"/>
            <a:chExt cx="1017919" cy="1017922"/>
          </a:xfrm>
        </p:grpSpPr>
        <p:sp>
          <p:nvSpPr>
            <p:cNvPr id="48" name="Shape 255"/>
            <p:cNvSpPr/>
            <p:nvPr/>
          </p:nvSpPr>
          <p:spPr>
            <a:xfrm>
              <a:off x="8197836" y="1898395"/>
              <a:ext cx="1017919" cy="1017922"/>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4"/>
            </a:solidFill>
            <a:ln w="76200" cap="flat">
              <a:solidFill>
                <a:schemeClr val="bg1"/>
              </a:solidFill>
              <a:miter lim="400000"/>
            </a:ln>
            <a:effectLst/>
          </p:spPr>
          <p:txBody>
            <a:bodyPr wrap="square" lIns="40181" tIns="40181" rIns="40181" bIns="4018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Shape 256"/>
            <p:cNvSpPr/>
            <p:nvPr/>
          </p:nvSpPr>
          <p:spPr>
            <a:xfrm flipH="1">
              <a:off x="8505560" y="2180961"/>
              <a:ext cx="402470" cy="452790"/>
            </a:xfrm>
            <a:custGeom>
              <a:avLst/>
              <a:gdLst/>
              <a:ahLst/>
              <a:cxnLst>
                <a:cxn ang="0">
                  <a:pos x="wd2" y="hd2"/>
                </a:cxn>
                <a:cxn ang="5400000">
                  <a:pos x="wd2" y="hd2"/>
                </a:cxn>
                <a:cxn ang="10800000">
                  <a:pos x="wd2" y="hd2"/>
                </a:cxn>
                <a:cxn ang="16200000">
                  <a:pos x="wd2" y="hd2"/>
                </a:cxn>
              </a:cxnLst>
              <a:rect l="0" t="0" r="r" b="b"/>
              <a:pathLst>
                <a:path w="21600" h="20960" extrusionOk="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FFFF"/>
            </a:solidFill>
            <a:ln w="12700" cap="flat">
              <a:noFill/>
              <a:miter lim="400000"/>
            </a:ln>
            <a:effectLst/>
          </p:spPr>
          <p:txBody>
            <a:bodyPr wrap="square" lIns="46041" tIns="46041" rIns="46041" bIns="4604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1" name="Group 60"/>
          <p:cNvGrpSpPr/>
          <p:nvPr/>
        </p:nvGrpSpPr>
        <p:grpSpPr>
          <a:xfrm>
            <a:off x="4603450" y="1523077"/>
            <a:ext cx="904654" cy="904657"/>
            <a:chOff x="8197836" y="1898395"/>
            <a:chExt cx="1017919" cy="1017922"/>
          </a:xfrm>
        </p:grpSpPr>
        <p:sp>
          <p:nvSpPr>
            <p:cNvPr id="62" name="Shape 255"/>
            <p:cNvSpPr/>
            <p:nvPr/>
          </p:nvSpPr>
          <p:spPr>
            <a:xfrm>
              <a:off x="8197836" y="1898395"/>
              <a:ext cx="1017919" cy="1017922"/>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3"/>
            </a:solidFill>
            <a:ln w="76200" cap="flat">
              <a:solidFill>
                <a:schemeClr val="bg1"/>
              </a:solidFill>
              <a:miter lim="400000"/>
            </a:ln>
            <a:effectLst/>
          </p:spPr>
          <p:txBody>
            <a:bodyPr wrap="square" lIns="40181" tIns="40181" rIns="40181" bIns="4018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Shape 256"/>
            <p:cNvSpPr/>
            <p:nvPr/>
          </p:nvSpPr>
          <p:spPr>
            <a:xfrm>
              <a:off x="8505560" y="2180961"/>
              <a:ext cx="402470" cy="452790"/>
            </a:xfrm>
            <a:custGeom>
              <a:avLst/>
              <a:gdLst/>
              <a:ahLst/>
              <a:cxnLst>
                <a:cxn ang="0">
                  <a:pos x="wd2" y="hd2"/>
                </a:cxn>
                <a:cxn ang="5400000">
                  <a:pos x="wd2" y="hd2"/>
                </a:cxn>
                <a:cxn ang="10800000">
                  <a:pos x="wd2" y="hd2"/>
                </a:cxn>
                <a:cxn ang="16200000">
                  <a:pos x="wd2" y="hd2"/>
                </a:cxn>
              </a:cxnLst>
              <a:rect l="0" t="0" r="r" b="b"/>
              <a:pathLst>
                <a:path w="21600" h="20960" extrusionOk="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FFFF"/>
            </a:solidFill>
            <a:ln w="12700" cap="flat">
              <a:noFill/>
              <a:miter lim="400000"/>
            </a:ln>
            <a:effectLst/>
          </p:spPr>
          <p:txBody>
            <a:bodyPr wrap="square" lIns="46041" tIns="46041" rIns="46041" bIns="4604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4" name="Group 63"/>
          <p:cNvGrpSpPr/>
          <p:nvPr/>
        </p:nvGrpSpPr>
        <p:grpSpPr>
          <a:xfrm>
            <a:off x="5220072" y="2891229"/>
            <a:ext cx="904654" cy="904657"/>
            <a:chOff x="8197836" y="1898395"/>
            <a:chExt cx="1017919" cy="1017922"/>
          </a:xfrm>
        </p:grpSpPr>
        <p:sp>
          <p:nvSpPr>
            <p:cNvPr id="65" name="Shape 255"/>
            <p:cNvSpPr/>
            <p:nvPr/>
          </p:nvSpPr>
          <p:spPr>
            <a:xfrm>
              <a:off x="8197836" y="1898395"/>
              <a:ext cx="1017919" cy="1017922"/>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6">
                <a:lumMod val="75000"/>
              </a:schemeClr>
            </a:solidFill>
            <a:ln w="76200" cap="flat">
              <a:solidFill>
                <a:schemeClr val="bg1"/>
              </a:solidFill>
              <a:miter lim="400000"/>
            </a:ln>
            <a:effectLst/>
          </p:spPr>
          <p:txBody>
            <a:bodyPr wrap="square" lIns="40181" tIns="40181" rIns="40181" bIns="4018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Shape 256"/>
            <p:cNvSpPr/>
            <p:nvPr/>
          </p:nvSpPr>
          <p:spPr>
            <a:xfrm>
              <a:off x="8505560" y="2180961"/>
              <a:ext cx="402470" cy="452790"/>
            </a:xfrm>
            <a:custGeom>
              <a:avLst/>
              <a:gdLst/>
              <a:ahLst/>
              <a:cxnLst>
                <a:cxn ang="0">
                  <a:pos x="wd2" y="hd2"/>
                </a:cxn>
                <a:cxn ang="5400000">
                  <a:pos x="wd2" y="hd2"/>
                </a:cxn>
                <a:cxn ang="10800000">
                  <a:pos x="wd2" y="hd2"/>
                </a:cxn>
                <a:cxn ang="16200000">
                  <a:pos x="wd2" y="hd2"/>
                </a:cxn>
              </a:cxnLst>
              <a:rect l="0" t="0" r="r" b="b"/>
              <a:pathLst>
                <a:path w="21600" h="20960" extrusionOk="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FFFF"/>
            </a:solidFill>
            <a:ln w="12700" cap="flat">
              <a:noFill/>
              <a:miter lim="400000"/>
            </a:ln>
            <a:effectLst/>
          </p:spPr>
          <p:txBody>
            <a:bodyPr wrap="square" lIns="46041" tIns="46041" rIns="46041" bIns="4604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9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 name="Rectangle 1"/>
          <p:cNvSpPr/>
          <p:nvPr/>
        </p:nvSpPr>
        <p:spPr>
          <a:xfrm>
            <a:off x="3231732" y="2587068"/>
            <a:ext cx="2204364" cy="923330"/>
          </a:xfrm>
          <a:prstGeom prst="rect">
            <a:avLst/>
          </a:prstGeom>
        </p:spPr>
        <p:txBody>
          <a:bodyPr wrap="square">
            <a:spAutoFit/>
          </a:bodyPr>
          <a:lstStyle/>
          <a:p>
            <a:pPr algn="ctr"/>
            <a:r>
              <a:rPr lang="en-US" altLang="zh-CN" b="1" dirty="0">
                <a:solidFill>
                  <a:schemeClr val="tx2"/>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b="1" dirty="0">
                <a:solidFill>
                  <a:schemeClr val="tx2"/>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佛山市食品集中交易市场质量安全监督管理规范</a:t>
            </a:r>
            <a:r>
              <a:rPr lang="en-US" altLang="zh-CN" b="1" dirty="0">
                <a:solidFill>
                  <a:schemeClr val="tx2"/>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en-US" altLang="zh-CN" b="1" dirty="0">
              <a:solidFill>
                <a:schemeClr val="tx2"/>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000"/>
                            </p:stCondLst>
                            <p:childTnLst>
                              <p:par>
                                <p:cTn id="20" presetID="49" presetClass="entr" presetSubtype="0" decel="100000"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500" fill="hold"/>
                                        <p:tgtEl>
                                          <p:spTgt spid="47"/>
                                        </p:tgtEl>
                                        <p:attrNameLst>
                                          <p:attrName>ppt_w</p:attrName>
                                        </p:attrNameLst>
                                      </p:cBhvr>
                                      <p:tavLst>
                                        <p:tav tm="0">
                                          <p:val>
                                            <p:fltVal val="0"/>
                                          </p:val>
                                        </p:tav>
                                        <p:tav tm="100000">
                                          <p:val>
                                            <p:strVal val="#ppt_w"/>
                                          </p:val>
                                        </p:tav>
                                      </p:tavLst>
                                    </p:anim>
                                    <p:anim calcmode="lin" valueType="num">
                                      <p:cBhvr>
                                        <p:cTn id="23" dur="500" fill="hold"/>
                                        <p:tgtEl>
                                          <p:spTgt spid="47"/>
                                        </p:tgtEl>
                                        <p:attrNameLst>
                                          <p:attrName>ppt_h</p:attrName>
                                        </p:attrNameLst>
                                      </p:cBhvr>
                                      <p:tavLst>
                                        <p:tav tm="0">
                                          <p:val>
                                            <p:fltVal val="0"/>
                                          </p:val>
                                        </p:tav>
                                        <p:tav tm="100000">
                                          <p:val>
                                            <p:strVal val="#ppt_h"/>
                                          </p:val>
                                        </p:tav>
                                      </p:tavLst>
                                    </p:anim>
                                    <p:anim calcmode="lin" valueType="num">
                                      <p:cBhvr>
                                        <p:cTn id="24" dur="500" fill="hold"/>
                                        <p:tgtEl>
                                          <p:spTgt spid="47"/>
                                        </p:tgtEl>
                                        <p:attrNameLst>
                                          <p:attrName>style.rotation</p:attrName>
                                        </p:attrNameLst>
                                      </p:cBhvr>
                                      <p:tavLst>
                                        <p:tav tm="0">
                                          <p:val>
                                            <p:fltVal val="360"/>
                                          </p:val>
                                        </p:tav>
                                        <p:tav tm="100000">
                                          <p:val>
                                            <p:fltVal val="0"/>
                                          </p:val>
                                        </p:tav>
                                      </p:tavLst>
                                    </p:anim>
                                    <p:animEffect transition="in" filter="fade">
                                      <p:cBhvr>
                                        <p:cTn id="25" dur="500"/>
                                        <p:tgtEl>
                                          <p:spTgt spid="47"/>
                                        </p:tgtEl>
                                      </p:cBhvr>
                                    </p:animEffect>
                                  </p:childTnLst>
                                </p:cTn>
                              </p:par>
                              <p:par>
                                <p:cTn id="26" presetID="49" presetClass="entr" presetSubtype="0" decel="100000" fill="hold" grpId="0" nodeType="withEffect">
                                  <p:stCondLst>
                                    <p:cond delay="0"/>
                                  </p:stCondLst>
                                  <p:childTnLst>
                                    <p:set>
                                      <p:cBhvr>
                                        <p:cTn id="27" dur="1" fill="hold">
                                          <p:stCondLst>
                                            <p:cond delay="0"/>
                                          </p:stCondLst>
                                        </p:cTn>
                                        <p:tgtEl>
                                          <p:spTgt spid="60"/>
                                        </p:tgtEl>
                                        <p:attrNameLst>
                                          <p:attrName>style.visibility</p:attrName>
                                        </p:attrNameLst>
                                      </p:cBhvr>
                                      <p:to>
                                        <p:strVal val="visible"/>
                                      </p:to>
                                    </p:set>
                                    <p:anim calcmode="lin" valueType="num">
                                      <p:cBhvr>
                                        <p:cTn id="28" dur="500" fill="hold"/>
                                        <p:tgtEl>
                                          <p:spTgt spid="60"/>
                                        </p:tgtEl>
                                        <p:attrNameLst>
                                          <p:attrName>ppt_w</p:attrName>
                                        </p:attrNameLst>
                                      </p:cBhvr>
                                      <p:tavLst>
                                        <p:tav tm="0">
                                          <p:val>
                                            <p:fltVal val="0"/>
                                          </p:val>
                                        </p:tav>
                                        <p:tav tm="100000">
                                          <p:val>
                                            <p:strVal val="#ppt_w"/>
                                          </p:val>
                                        </p:tav>
                                      </p:tavLst>
                                    </p:anim>
                                    <p:anim calcmode="lin" valueType="num">
                                      <p:cBhvr>
                                        <p:cTn id="29" dur="500" fill="hold"/>
                                        <p:tgtEl>
                                          <p:spTgt spid="60"/>
                                        </p:tgtEl>
                                        <p:attrNameLst>
                                          <p:attrName>ppt_h</p:attrName>
                                        </p:attrNameLst>
                                      </p:cBhvr>
                                      <p:tavLst>
                                        <p:tav tm="0">
                                          <p:val>
                                            <p:fltVal val="0"/>
                                          </p:val>
                                        </p:tav>
                                        <p:tav tm="100000">
                                          <p:val>
                                            <p:strVal val="#ppt_h"/>
                                          </p:val>
                                        </p:tav>
                                      </p:tavLst>
                                    </p:anim>
                                    <p:anim calcmode="lin" valueType="num">
                                      <p:cBhvr>
                                        <p:cTn id="30" dur="500" fill="hold"/>
                                        <p:tgtEl>
                                          <p:spTgt spid="60"/>
                                        </p:tgtEl>
                                        <p:attrNameLst>
                                          <p:attrName>style.rotation</p:attrName>
                                        </p:attrNameLst>
                                      </p:cBhvr>
                                      <p:tavLst>
                                        <p:tav tm="0">
                                          <p:val>
                                            <p:fltVal val="360"/>
                                          </p:val>
                                        </p:tav>
                                        <p:tav tm="100000">
                                          <p:val>
                                            <p:fltVal val="0"/>
                                          </p:val>
                                        </p:tav>
                                      </p:tavLst>
                                    </p:anim>
                                    <p:animEffect transition="in" filter="fade">
                                      <p:cBhvr>
                                        <p:cTn id="31" dur="500"/>
                                        <p:tgtEl>
                                          <p:spTgt spid="60"/>
                                        </p:tgtEl>
                                      </p:cBhvr>
                                    </p:animEffect>
                                  </p:childTnLst>
                                </p:cTn>
                              </p:par>
                            </p:childTnLst>
                          </p:cTn>
                        </p:par>
                        <p:par>
                          <p:cTn id="32" fill="hold">
                            <p:stCondLst>
                              <p:cond delay="1500"/>
                            </p:stCondLst>
                            <p:childTnLst>
                              <p:par>
                                <p:cTn id="33" presetID="49" presetClass="entr" presetSubtype="0" decel="100000"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p:cTn id="35" dur="500" fill="hold"/>
                                        <p:tgtEl>
                                          <p:spTgt spid="39"/>
                                        </p:tgtEl>
                                        <p:attrNameLst>
                                          <p:attrName>ppt_w</p:attrName>
                                        </p:attrNameLst>
                                      </p:cBhvr>
                                      <p:tavLst>
                                        <p:tav tm="0">
                                          <p:val>
                                            <p:fltVal val="0"/>
                                          </p:val>
                                        </p:tav>
                                        <p:tav tm="100000">
                                          <p:val>
                                            <p:strVal val="#ppt_w"/>
                                          </p:val>
                                        </p:tav>
                                      </p:tavLst>
                                    </p:anim>
                                    <p:anim calcmode="lin" valueType="num">
                                      <p:cBhvr>
                                        <p:cTn id="36" dur="500" fill="hold"/>
                                        <p:tgtEl>
                                          <p:spTgt spid="39"/>
                                        </p:tgtEl>
                                        <p:attrNameLst>
                                          <p:attrName>ppt_h</p:attrName>
                                        </p:attrNameLst>
                                      </p:cBhvr>
                                      <p:tavLst>
                                        <p:tav tm="0">
                                          <p:val>
                                            <p:fltVal val="0"/>
                                          </p:val>
                                        </p:tav>
                                        <p:tav tm="100000">
                                          <p:val>
                                            <p:strVal val="#ppt_h"/>
                                          </p:val>
                                        </p:tav>
                                      </p:tavLst>
                                    </p:anim>
                                    <p:anim calcmode="lin" valueType="num">
                                      <p:cBhvr>
                                        <p:cTn id="37" dur="500" fill="hold"/>
                                        <p:tgtEl>
                                          <p:spTgt spid="39"/>
                                        </p:tgtEl>
                                        <p:attrNameLst>
                                          <p:attrName>style.rotation</p:attrName>
                                        </p:attrNameLst>
                                      </p:cBhvr>
                                      <p:tavLst>
                                        <p:tav tm="0">
                                          <p:val>
                                            <p:fltVal val="360"/>
                                          </p:val>
                                        </p:tav>
                                        <p:tav tm="100000">
                                          <p:val>
                                            <p:fltVal val="0"/>
                                          </p:val>
                                        </p:tav>
                                      </p:tavLst>
                                    </p:anim>
                                    <p:animEffect transition="in" filter="fade">
                                      <p:cBhvr>
                                        <p:cTn id="38" dur="500"/>
                                        <p:tgtEl>
                                          <p:spTgt spid="39"/>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anim calcmode="lin" valueType="num">
                                      <p:cBhvr>
                                        <p:cTn id="41" dur="500" fill="hold"/>
                                        <p:tgtEl>
                                          <p:spTgt spid="69"/>
                                        </p:tgtEl>
                                        <p:attrNameLst>
                                          <p:attrName>ppt_w</p:attrName>
                                        </p:attrNameLst>
                                      </p:cBhvr>
                                      <p:tavLst>
                                        <p:tav tm="0">
                                          <p:val>
                                            <p:fltVal val="0"/>
                                          </p:val>
                                        </p:tav>
                                        <p:tav tm="100000">
                                          <p:val>
                                            <p:strVal val="#ppt_w"/>
                                          </p:val>
                                        </p:tav>
                                      </p:tavLst>
                                    </p:anim>
                                    <p:anim calcmode="lin" valueType="num">
                                      <p:cBhvr>
                                        <p:cTn id="42" dur="500" fill="hold"/>
                                        <p:tgtEl>
                                          <p:spTgt spid="69"/>
                                        </p:tgtEl>
                                        <p:attrNameLst>
                                          <p:attrName>ppt_h</p:attrName>
                                        </p:attrNameLst>
                                      </p:cBhvr>
                                      <p:tavLst>
                                        <p:tav tm="0">
                                          <p:val>
                                            <p:fltVal val="0"/>
                                          </p:val>
                                        </p:tav>
                                        <p:tav tm="100000">
                                          <p:val>
                                            <p:strVal val="#ppt_h"/>
                                          </p:val>
                                        </p:tav>
                                      </p:tavLst>
                                    </p:anim>
                                    <p:anim calcmode="lin" valueType="num">
                                      <p:cBhvr>
                                        <p:cTn id="43" dur="500" fill="hold"/>
                                        <p:tgtEl>
                                          <p:spTgt spid="69"/>
                                        </p:tgtEl>
                                        <p:attrNameLst>
                                          <p:attrName>style.rotation</p:attrName>
                                        </p:attrNameLst>
                                      </p:cBhvr>
                                      <p:tavLst>
                                        <p:tav tm="0">
                                          <p:val>
                                            <p:fltVal val="360"/>
                                          </p:val>
                                        </p:tav>
                                        <p:tav tm="100000">
                                          <p:val>
                                            <p:fltVal val="0"/>
                                          </p:val>
                                        </p:tav>
                                      </p:tavLst>
                                    </p:anim>
                                    <p:animEffect transition="in" filter="fade">
                                      <p:cBhvr>
                                        <p:cTn id="44" dur="500"/>
                                        <p:tgtEl>
                                          <p:spTgt spid="69"/>
                                        </p:tgtEl>
                                      </p:cBhvr>
                                    </p:animEffect>
                                  </p:childTnLst>
                                </p:cTn>
                              </p:par>
                            </p:childTnLst>
                          </p:cTn>
                        </p:par>
                        <p:par>
                          <p:cTn id="45" fill="hold">
                            <p:stCondLst>
                              <p:cond delay="2000"/>
                            </p:stCondLst>
                            <p:childTnLst>
                              <p:par>
                                <p:cTn id="46" presetID="49" presetClass="entr" presetSubtype="0" decel="100000" fill="hold" nodeType="afterEffect">
                                  <p:stCondLst>
                                    <p:cond delay="0"/>
                                  </p:stCondLst>
                                  <p:childTnLst>
                                    <p:set>
                                      <p:cBhvr>
                                        <p:cTn id="47" dur="1" fill="hold">
                                          <p:stCondLst>
                                            <p:cond delay="0"/>
                                          </p:stCondLst>
                                        </p:cTn>
                                        <p:tgtEl>
                                          <p:spTgt spid="61"/>
                                        </p:tgtEl>
                                        <p:attrNameLst>
                                          <p:attrName>style.visibility</p:attrName>
                                        </p:attrNameLst>
                                      </p:cBhvr>
                                      <p:to>
                                        <p:strVal val="visible"/>
                                      </p:to>
                                    </p:set>
                                    <p:anim calcmode="lin" valueType="num">
                                      <p:cBhvr>
                                        <p:cTn id="48" dur="500" fill="hold"/>
                                        <p:tgtEl>
                                          <p:spTgt spid="61"/>
                                        </p:tgtEl>
                                        <p:attrNameLst>
                                          <p:attrName>ppt_w</p:attrName>
                                        </p:attrNameLst>
                                      </p:cBhvr>
                                      <p:tavLst>
                                        <p:tav tm="0">
                                          <p:val>
                                            <p:fltVal val="0"/>
                                          </p:val>
                                        </p:tav>
                                        <p:tav tm="100000">
                                          <p:val>
                                            <p:strVal val="#ppt_w"/>
                                          </p:val>
                                        </p:tav>
                                      </p:tavLst>
                                    </p:anim>
                                    <p:anim calcmode="lin" valueType="num">
                                      <p:cBhvr>
                                        <p:cTn id="49" dur="500" fill="hold"/>
                                        <p:tgtEl>
                                          <p:spTgt spid="61"/>
                                        </p:tgtEl>
                                        <p:attrNameLst>
                                          <p:attrName>ppt_h</p:attrName>
                                        </p:attrNameLst>
                                      </p:cBhvr>
                                      <p:tavLst>
                                        <p:tav tm="0">
                                          <p:val>
                                            <p:fltVal val="0"/>
                                          </p:val>
                                        </p:tav>
                                        <p:tav tm="100000">
                                          <p:val>
                                            <p:strVal val="#ppt_h"/>
                                          </p:val>
                                        </p:tav>
                                      </p:tavLst>
                                    </p:anim>
                                    <p:anim calcmode="lin" valueType="num">
                                      <p:cBhvr>
                                        <p:cTn id="50" dur="500" fill="hold"/>
                                        <p:tgtEl>
                                          <p:spTgt spid="61"/>
                                        </p:tgtEl>
                                        <p:attrNameLst>
                                          <p:attrName>style.rotation</p:attrName>
                                        </p:attrNameLst>
                                      </p:cBhvr>
                                      <p:tavLst>
                                        <p:tav tm="0">
                                          <p:val>
                                            <p:fltVal val="360"/>
                                          </p:val>
                                        </p:tav>
                                        <p:tav tm="100000">
                                          <p:val>
                                            <p:fltVal val="0"/>
                                          </p:val>
                                        </p:tav>
                                      </p:tavLst>
                                    </p:anim>
                                    <p:animEffect transition="in" filter="fade">
                                      <p:cBhvr>
                                        <p:cTn id="51" dur="500"/>
                                        <p:tgtEl>
                                          <p:spTgt spid="61"/>
                                        </p:tgtEl>
                                      </p:cBhvr>
                                    </p:animEffect>
                                  </p:childTnLst>
                                </p:cTn>
                              </p:par>
                              <p:par>
                                <p:cTn id="52" presetID="49" presetClass="entr" presetSubtype="0" decel="100000" fill="hold" grpId="0" nodeType="with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500" fill="hold"/>
                                        <p:tgtEl>
                                          <p:spTgt spid="72"/>
                                        </p:tgtEl>
                                        <p:attrNameLst>
                                          <p:attrName>ppt_w</p:attrName>
                                        </p:attrNameLst>
                                      </p:cBhvr>
                                      <p:tavLst>
                                        <p:tav tm="0">
                                          <p:val>
                                            <p:fltVal val="0"/>
                                          </p:val>
                                        </p:tav>
                                        <p:tav tm="100000">
                                          <p:val>
                                            <p:strVal val="#ppt_w"/>
                                          </p:val>
                                        </p:tav>
                                      </p:tavLst>
                                    </p:anim>
                                    <p:anim calcmode="lin" valueType="num">
                                      <p:cBhvr>
                                        <p:cTn id="55" dur="500" fill="hold"/>
                                        <p:tgtEl>
                                          <p:spTgt spid="72"/>
                                        </p:tgtEl>
                                        <p:attrNameLst>
                                          <p:attrName>ppt_h</p:attrName>
                                        </p:attrNameLst>
                                      </p:cBhvr>
                                      <p:tavLst>
                                        <p:tav tm="0">
                                          <p:val>
                                            <p:fltVal val="0"/>
                                          </p:val>
                                        </p:tav>
                                        <p:tav tm="100000">
                                          <p:val>
                                            <p:strVal val="#ppt_h"/>
                                          </p:val>
                                        </p:tav>
                                      </p:tavLst>
                                    </p:anim>
                                    <p:anim calcmode="lin" valueType="num">
                                      <p:cBhvr>
                                        <p:cTn id="56" dur="500" fill="hold"/>
                                        <p:tgtEl>
                                          <p:spTgt spid="72"/>
                                        </p:tgtEl>
                                        <p:attrNameLst>
                                          <p:attrName>style.rotation</p:attrName>
                                        </p:attrNameLst>
                                      </p:cBhvr>
                                      <p:tavLst>
                                        <p:tav tm="0">
                                          <p:val>
                                            <p:fltVal val="360"/>
                                          </p:val>
                                        </p:tav>
                                        <p:tav tm="100000">
                                          <p:val>
                                            <p:fltVal val="0"/>
                                          </p:val>
                                        </p:tav>
                                      </p:tavLst>
                                    </p:anim>
                                    <p:animEffect transition="in" filter="fade">
                                      <p:cBhvr>
                                        <p:cTn id="57" dur="500"/>
                                        <p:tgtEl>
                                          <p:spTgt spid="72"/>
                                        </p:tgtEl>
                                      </p:cBhvr>
                                    </p:animEffect>
                                  </p:childTnLst>
                                </p:cTn>
                              </p:par>
                            </p:childTnLst>
                          </p:cTn>
                        </p:par>
                        <p:par>
                          <p:cTn id="58" fill="hold">
                            <p:stCondLst>
                              <p:cond delay="2500"/>
                            </p:stCondLst>
                            <p:childTnLst>
                              <p:par>
                                <p:cTn id="59" presetID="49" presetClass="entr" presetSubtype="0" decel="100000" fill="hold" nodeType="after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p:cTn id="61" dur="500" fill="hold"/>
                                        <p:tgtEl>
                                          <p:spTgt spid="64"/>
                                        </p:tgtEl>
                                        <p:attrNameLst>
                                          <p:attrName>ppt_w</p:attrName>
                                        </p:attrNameLst>
                                      </p:cBhvr>
                                      <p:tavLst>
                                        <p:tav tm="0">
                                          <p:val>
                                            <p:fltVal val="0"/>
                                          </p:val>
                                        </p:tav>
                                        <p:tav tm="100000">
                                          <p:val>
                                            <p:strVal val="#ppt_w"/>
                                          </p:val>
                                        </p:tav>
                                      </p:tavLst>
                                    </p:anim>
                                    <p:anim calcmode="lin" valueType="num">
                                      <p:cBhvr>
                                        <p:cTn id="62" dur="500" fill="hold"/>
                                        <p:tgtEl>
                                          <p:spTgt spid="64"/>
                                        </p:tgtEl>
                                        <p:attrNameLst>
                                          <p:attrName>ppt_h</p:attrName>
                                        </p:attrNameLst>
                                      </p:cBhvr>
                                      <p:tavLst>
                                        <p:tav tm="0">
                                          <p:val>
                                            <p:fltVal val="0"/>
                                          </p:val>
                                        </p:tav>
                                        <p:tav tm="100000">
                                          <p:val>
                                            <p:strVal val="#ppt_h"/>
                                          </p:val>
                                        </p:tav>
                                      </p:tavLst>
                                    </p:anim>
                                    <p:anim calcmode="lin" valueType="num">
                                      <p:cBhvr>
                                        <p:cTn id="63" dur="500" fill="hold"/>
                                        <p:tgtEl>
                                          <p:spTgt spid="64"/>
                                        </p:tgtEl>
                                        <p:attrNameLst>
                                          <p:attrName>style.rotation</p:attrName>
                                        </p:attrNameLst>
                                      </p:cBhvr>
                                      <p:tavLst>
                                        <p:tav tm="0">
                                          <p:val>
                                            <p:fltVal val="360"/>
                                          </p:val>
                                        </p:tav>
                                        <p:tav tm="100000">
                                          <p:val>
                                            <p:fltVal val="0"/>
                                          </p:val>
                                        </p:tav>
                                      </p:tavLst>
                                    </p:anim>
                                    <p:animEffect transition="in" filter="fade">
                                      <p:cBhvr>
                                        <p:cTn id="64" dur="500"/>
                                        <p:tgtEl>
                                          <p:spTgt spid="64"/>
                                        </p:tgtEl>
                                      </p:cBhvr>
                                    </p:animEffect>
                                  </p:childTnLst>
                                </p:cTn>
                              </p:par>
                              <p:par>
                                <p:cTn id="65" presetID="49" presetClass="entr" presetSubtype="0" decel="100000"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anim calcmode="lin" valueType="num">
                                      <p:cBhvr>
                                        <p:cTn id="67" dur="500" fill="hold"/>
                                        <p:tgtEl>
                                          <p:spTgt spid="75"/>
                                        </p:tgtEl>
                                        <p:attrNameLst>
                                          <p:attrName>ppt_w</p:attrName>
                                        </p:attrNameLst>
                                      </p:cBhvr>
                                      <p:tavLst>
                                        <p:tav tm="0">
                                          <p:val>
                                            <p:fltVal val="0"/>
                                          </p:val>
                                        </p:tav>
                                        <p:tav tm="100000">
                                          <p:val>
                                            <p:strVal val="#ppt_w"/>
                                          </p:val>
                                        </p:tav>
                                      </p:tavLst>
                                    </p:anim>
                                    <p:anim calcmode="lin" valueType="num">
                                      <p:cBhvr>
                                        <p:cTn id="68" dur="500" fill="hold"/>
                                        <p:tgtEl>
                                          <p:spTgt spid="75"/>
                                        </p:tgtEl>
                                        <p:attrNameLst>
                                          <p:attrName>ppt_h</p:attrName>
                                        </p:attrNameLst>
                                      </p:cBhvr>
                                      <p:tavLst>
                                        <p:tav tm="0">
                                          <p:val>
                                            <p:fltVal val="0"/>
                                          </p:val>
                                        </p:tav>
                                        <p:tav tm="100000">
                                          <p:val>
                                            <p:strVal val="#ppt_h"/>
                                          </p:val>
                                        </p:tav>
                                      </p:tavLst>
                                    </p:anim>
                                    <p:anim calcmode="lin" valueType="num">
                                      <p:cBhvr>
                                        <p:cTn id="69" dur="500" fill="hold"/>
                                        <p:tgtEl>
                                          <p:spTgt spid="75"/>
                                        </p:tgtEl>
                                        <p:attrNameLst>
                                          <p:attrName>style.rotation</p:attrName>
                                        </p:attrNameLst>
                                      </p:cBhvr>
                                      <p:tavLst>
                                        <p:tav tm="0">
                                          <p:val>
                                            <p:fltVal val="360"/>
                                          </p:val>
                                        </p:tav>
                                        <p:tav tm="100000">
                                          <p:val>
                                            <p:fltVal val="0"/>
                                          </p:val>
                                        </p:tav>
                                      </p:tavLst>
                                    </p:anim>
                                    <p:animEffect transition="in" filter="fade">
                                      <p:cBhvr>
                                        <p:cTn id="70" dur="500"/>
                                        <p:tgtEl>
                                          <p:spTgt spid="75"/>
                                        </p:tgtEl>
                                      </p:cBhvr>
                                    </p:animEffect>
                                  </p:childTnLst>
                                </p:cTn>
                              </p:par>
                            </p:childTnLst>
                          </p:cTn>
                        </p:par>
                        <p:par>
                          <p:cTn id="71" fill="hold">
                            <p:stCondLst>
                              <p:cond delay="3000"/>
                            </p:stCondLst>
                            <p:childTnLst>
                              <p:par>
                                <p:cTn id="72" presetID="49" presetClass="entr" presetSubtype="0" decel="100000" fill="hold" nodeType="afterEffect">
                                  <p:stCondLst>
                                    <p:cond delay="0"/>
                                  </p:stCondLst>
                                  <p:childTnLst>
                                    <p:set>
                                      <p:cBhvr>
                                        <p:cTn id="73" dur="1" fill="hold">
                                          <p:stCondLst>
                                            <p:cond delay="0"/>
                                          </p:stCondLst>
                                        </p:cTn>
                                        <p:tgtEl>
                                          <p:spTgt spid="42"/>
                                        </p:tgtEl>
                                        <p:attrNameLst>
                                          <p:attrName>style.visibility</p:attrName>
                                        </p:attrNameLst>
                                      </p:cBhvr>
                                      <p:to>
                                        <p:strVal val="visible"/>
                                      </p:to>
                                    </p:set>
                                    <p:anim calcmode="lin" valueType="num">
                                      <p:cBhvr>
                                        <p:cTn id="74" dur="500" fill="hold"/>
                                        <p:tgtEl>
                                          <p:spTgt spid="42"/>
                                        </p:tgtEl>
                                        <p:attrNameLst>
                                          <p:attrName>ppt_w</p:attrName>
                                        </p:attrNameLst>
                                      </p:cBhvr>
                                      <p:tavLst>
                                        <p:tav tm="0">
                                          <p:val>
                                            <p:fltVal val="0"/>
                                          </p:val>
                                        </p:tav>
                                        <p:tav tm="100000">
                                          <p:val>
                                            <p:strVal val="#ppt_w"/>
                                          </p:val>
                                        </p:tav>
                                      </p:tavLst>
                                    </p:anim>
                                    <p:anim calcmode="lin" valueType="num">
                                      <p:cBhvr>
                                        <p:cTn id="75" dur="500" fill="hold"/>
                                        <p:tgtEl>
                                          <p:spTgt spid="42"/>
                                        </p:tgtEl>
                                        <p:attrNameLst>
                                          <p:attrName>ppt_h</p:attrName>
                                        </p:attrNameLst>
                                      </p:cBhvr>
                                      <p:tavLst>
                                        <p:tav tm="0">
                                          <p:val>
                                            <p:fltVal val="0"/>
                                          </p:val>
                                        </p:tav>
                                        <p:tav tm="100000">
                                          <p:val>
                                            <p:strVal val="#ppt_h"/>
                                          </p:val>
                                        </p:tav>
                                      </p:tavLst>
                                    </p:anim>
                                    <p:anim calcmode="lin" valueType="num">
                                      <p:cBhvr>
                                        <p:cTn id="76" dur="500" fill="hold"/>
                                        <p:tgtEl>
                                          <p:spTgt spid="42"/>
                                        </p:tgtEl>
                                        <p:attrNameLst>
                                          <p:attrName>style.rotation</p:attrName>
                                        </p:attrNameLst>
                                      </p:cBhvr>
                                      <p:tavLst>
                                        <p:tav tm="0">
                                          <p:val>
                                            <p:fltVal val="360"/>
                                          </p:val>
                                        </p:tav>
                                        <p:tav tm="100000">
                                          <p:val>
                                            <p:fltVal val="0"/>
                                          </p:val>
                                        </p:tav>
                                      </p:tavLst>
                                    </p:anim>
                                    <p:animEffect transition="in" filter="fade">
                                      <p:cBhvr>
                                        <p:cTn id="77" dur="500"/>
                                        <p:tgtEl>
                                          <p:spTgt spid="42"/>
                                        </p:tgtEl>
                                      </p:cBhvr>
                                    </p:animEffect>
                                  </p:childTnLst>
                                </p:cTn>
                              </p:par>
                              <p:par>
                                <p:cTn id="78" presetID="49" presetClass="entr" presetSubtype="0" decel="100000" fill="hold" grpId="0" nodeType="withEffect">
                                  <p:stCondLst>
                                    <p:cond delay="0"/>
                                  </p:stCondLst>
                                  <p:childTnLst>
                                    <p:set>
                                      <p:cBhvr>
                                        <p:cTn id="79" dur="1" fill="hold">
                                          <p:stCondLst>
                                            <p:cond delay="0"/>
                                          </p:stCondLst>
                                        </p:cTn>
                                        <p:tgtEl>
                                          <p:spTgt spid="78"/>
                                        </p:tgtEl>
                                        <p:attrNameLst>
                                          <p:attrName>style.visibility</p:attrName>
                                        </p:attrNameLst>
                                      </p:cBhvr>
                                      <p:to>
                                        <p:strVal val="visible"/>
                                      </p:to>
                                    </p:set>
                                    <p:anim calcmode="lin" valueType="num">
                                      <p:cBhvr>
                                        <p:cTn id="80" dur="500" fill="hold"/>
                                        <p:tgtEl>
                                          <p:spTgt spid="78"/>
                                        </p:tgtEl>
                                        <p:attrNameLst>
                                          <p:attrName>ppt_w</p:attrName>
                                        </p:attrNameLst>
                                      </p:cBhvr>
                                      <p:tavLst>
                                        <p:tav tm="0">
                                          <p:val>
                                            <p:fltVal val="0"/>
                                          </p:val>
                                        </p:tav>
                                        <p:tav tm="100000">
                                          <p:val>
                                            <p:strVal val="#ppt_w"/>
                                          </p:val>
                                        </p:tav>
                                      </p:tavLst>
                                    </p:anim>
                                    <p:anim calcmode="lin" valueType="num">
                                      <p:cBhvr>
                                        <p:cTn id="81" dur="500" fill="hold"/>
                                        <p:tgtEl>
                                          <p:spTgt spid="78"/>
                                        </p:tgtEl>
                                        <p:attrNameLst>
                                          <p:attrName>ppt_h</p:attrName>
                                        </p:attrNameLst>
                                      </p:cBhvr>
                                      <p:tavLst>
                                        <p:tav tm="0">
                                          <p:val>
                                            <p:fltVal val="0"/>
                                          </p:val>
                                        </p:tav>
                                        <p:tav tm="100000">
                                          <p:val>
                                            <p:strVal val="#ppt_h"/>
                                          </p:val>
                                        </p:tav>
                                      </p:tavLst>
                                    </p:anim>
                                    <p:anim calcmode="lin" valueType="num">
                                      <p:cBhvr>
                                        <p:cTn id="82" dur="500" fill="hold"/>
                                        <p:tgtEl>
                                          <p:spTgt spid="78"/>
                                        </p:tgtEl>
                                        <p:attrNameLst>
                                          <p:attrName>style.rotation</p:attrName>
                                        </p:attrNameLst>
                                      </p:cBhvr>
                                      <p:tavLst>
                                        <p:tav tm="0">
                                          <p:val>
                                            <p:fltVal val="360"/>
                                          </p:val>
                                        </p:tav>
                                        <p:tav tm="100000">
                                          <p:val>
                                            <p:fltVal val="0"/>
                                          </p:val>
                                        </p:tav>
                                      </p:tavLst>
                                    </p:anim>
                                    <p:animEffect transition="in" filter="fade">
                                      <p:cBhvr>
                                        <p:cTn id="8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78" grpId="0" animBg="1"/>
      <p:bldP spid="75" grpId="0" animBg="1"/>
      <p:bldP spid="72" grpId="0" animBg="1"/>
      <p:bldP spid="69" grpId="0" animBg="1"/>
      <p:bldP spid="13" grpId="0"/>
      <p:bldP spid="32"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67494"/>
            <a:ext cx="3600400"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五、主要条文解读</a:t>
            </a:r>
            <a:endParaRPr lang="zh-CN" altLang="en-US" sz="2000" b="1" dirty="0">
              <a:latin typeface="微软雅黑" panose="020B0503020204020204" pitchFamily="34" charset="-122"/>
              <a:ea typeface="微软雅黑" panose="020B0503020204020204" pitchFamily="34" charset="-122"/>
            </a:endParaRPr>
          </a:p>
        </p:txBody>
      </p:sp>
      <p:sp>
        <p:nvSpPr>
          <p:cNvPr id="4" name="Rectangle 4"/>
          <p:cNvSpPr/>
          <p:nvPr/>
        </p:nvSpPr>
        <p:spPr>
          <a:xfrm>
            <a:off x="1640192" y="1923678"/>
            <a:ext cx="5596104" cy="27551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a:endParaRPr lang="en-US" sz="2400">
              <a:solidFill>
                <a:schemeClr val="bg1"/>
              </a:solidFill>
            </a:endParaRPr>
          </a:p>
        </p:txBody>
      </p:sp>
      <p:grpSp>
        <p:nvGrpSpPr>
          <p:cNvPr id="6" name="Group 9"/>
          <p:cNvGrpSpPr/>
          <p:nvPr/>
        </p:nvGrpSpPr>
        <p:grpSpPr>
          <a:xfrm>
            <a:off x="6300192" y="4024262"/>
            <a:ext cx="647523" cy="480154"/>
            <a:chOff x="4572000" y="3414713"/>
            <a:chExt cx="374651" cy="277813"/>
          </a:xfrm>
          <a:solidFill>
            <a:schemeClr val="bg1"/>
          </a:solidFill>
        </p:grpSpPr>
        <p:sp>
          <p:nvSpPr>
            <p:cNvPr id="7"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solidFill>
              </a:endParaRPr>
            </a:p>
          </p:txBody>
        </p:sp>
        <p:sp>
          <p:nvSpPr>
            <p:cNvPr id="8"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solidFill>
              </a:endParaRPr>
            </a:p>
          </p:txBody>
        </p:sp>
      </p:grpSp>
      <p:sp>
        <p:nvSpPr>
          <p:cNvPr id="33" name="矩形 47"/>
          <p:cNvSpPr>
            <a:spLocks noChangeArrowheads="1"/>
          </p:cNvSpPr>
          <p:nvPr/>
        </p:nvSpPr>
        <p:spPr bwMode="auto">
          <a:xfrm>
            <a:off x="2000172" y="2484427"/>
            <a:ext cx="4805068" cy="154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6" rIns="68571" bIns="3428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50000"/>
              </a:lnSpc>
              <a:spcBef>
                <a:spcPct val="0"/>
              </a:spcBef>
              <a:buNone/>
            </a:pPr>
            <a:r>
              <a:rPr lang="zh-CN" altLang="en-US" sz="1600" b="1" dirty="0">
                <a:solidFill>
                  <a:schemeClr val="bg1"/>
                </a:solidFill>
                <a:sym typeface="微软雅黑" panose="020B0503020204020204" pitchFamily="34" charset="-122"/>
              </a:rPr>
              <a:t>本市行政区域内的食品集中交易市场开办者（包括开办方设立或者委托的经营管理机构等，下同）及在市场内从事食品交易的经营者、贮存服务提供者，应当遵守本规范。</a:t>
            </a:r>
            <a:endParaRPr lang="zh-CN" altLang="en-US" sz="1600" b="1" dirty="0">
              <a:solidFill>
                <a:schemeClr val="bg1"/>
              </a:solidFill>
              <a:sym typeface="微软雅黑" panose="020B0503020204020204" pitchFamily="34" charset="-122"/>
            </a:endParaRPr>
          </a:p>
        </p:txBody>
      </p:sp>
      <p:sp>
        <p:nvSpPr>
          <p:cNvPr id="21" name="TextBox 20"/>
          <p:cNvSpPr txBox="1"/>
          <p:nvPr/>
        </p:nvSpPr>
        <p:spPr>
          <a:xfrm>
            <a:off x="657854" y="944818"/>
            <a:ext cx="7154506" cy="453457"/>
          </a:xfrm>
          <a:prstGeom prst="rect">
            <a:avLst/>
          </a:prstGeom>
          <a:noFill/>
        </p:spPr>
        <p:txBody>
          <a:bodyPr wrap="square" rtlCol="0">
            <a:spAutoFit/>
          </a:bodyPr>
          <a:lstStyle/>
          <a:p>
            <a:pPr algn="ctr" fontAlgn="base">
              <a:lnSpc>
                <a:spcPct val="130000"/>
              </a:lnSpc>
              <a:spcBef>
                <a:spcPct val="0"/>
              </a:spcBef>
              <a:spcAft>
                <a:spcPct val="0"/>
              </a:spcAft>
            </a:pPr>
            <a:r>
              <a:rPr lang="en-US" altLang="zh-CN" sz="2000" b="1" u="sng" dirty="0">
                <a:latin typeface="微软雅黑" panose="020B0503020204020204" pitchFamily="34" charset="-122"/>
                <a:ea typeface="微软雅黑" panose="020B0503020204020204" pitchFamily="34" charset="-122"/>
              </a:rPr>
              <a:t>1</a:t>
            </a:r>
            <a:r>
              <a:rPr lang="zh-CN" altLang="en-US" sz="2000" b="1" u="sng" dirty="0">
                <a:latin typeface="微软雅黑" panose="020B0503020204020204" pitchFamily="34" charset="-122"/>
                <a:ea typeface="微软雅黑" panose="020B0503020204020204" pitchFamily="34" charset="-122"/>
              </a:rPr>
              <a:t>、哪些企业需遵守本规定？</a:t>
            </a:r>
            <a:endParaRPr lang="zh-CN" altLang="en-US" sz="2000" b="1" u="sng" dirty="0">
              <a:latin typeface="微软雅黑" panose="020B0503020204020204" pitchFamily="34" charset="-122"/>
              <a:ea typeface="微软雅黑" panose="020B0503020204020204" pitchFamily="34" charset="-122"/>
            </a:endParaRPr>
          </a:p>
        </p:txBody>
      </p:sp>
      <p:grpSp>
        <p:nvGrpSpPr>
          <p:cNvPr id="23" name="组合 15"/>
          <p:cNvGrpSpPr/>
          <p:nvPr/>
        </p:nvGrpSpPr>
        <p:grpSpPr>
          <a:xfrm>
            <a:off x="6715262" y="986818"/>
            <a:ext cx="431414" cy="431414"/>
            <a:chOff x="9347515" y="2921594"/>
            <a:chExt cx="1106281" cy="1106281"/>
          </a:xfrm>
        </p:grpSpPr>
        <p:sp>
          <p:nvSpPr>
            <p:cNvPr id="24" name="Oval 20"/>
            <p:cNvSpPr/>
            <p:nvPr/>
          </p:nvSpPr>
          <p:spPr>
            <a:xfrm>
              <a:off x="9347515" y="2921594"/>
              <a:ext cx="1106281" cy="1106281"/>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nvGrpSpPr>
            <p:cNvPr id="25" name="组合 17"/>
            <p:cNvGrpSpPr/>
            <p:nvPr/>
          </p:nvGrpSpPr>
          <p:grpSpPr>
            <a:xfrm>
              <a:off x="9677520" y="3159972"/>
              <a:ext cx="446271" cy="582632"/>
              <a:chOff x="9896690" y="3140691"/>
              <a:chExt cx="425020" cy="554888"/>
            </a:xfrm>
            <a:solidFill>
              <a:srgbClr val="64A0DC"/>
            </a:solidFill>
          </p:grpSpPr>
          <p:sp>
            <p:nvSpPr>
              <p:cNvPr id="26" name="Freeform 37"/>
              <p:cNvSpPr>
                <a:spLocks noEditPoints="1"/>
              </p:cNvSpPr>
              <p:nvPr/>
            </p:nvSpPr>
            <p:spPr bwMode="auto">
              <a:xfrm>
                <a:off x="9896690" y="3140691"/>
                <a:ext cx="425020" cy="554888"/>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accent2"/>
              </a:solidFill>
              <a:ln w="9525">
                <a:noFill/>
                <a:round/>
              </a:ln>
            </p:spPr>
            <p:txBody>
              <a:bodyPr vert="horz" wrap="square" lIns="121920" tIns="60960" rIns="121920" bIns="60960" numCol="1" anchor="t" anchorCtr="0" compatLnSpc="1"/>
              <a:lstStyle/>
              <a:p>
                <a:endParaRPr lang="en-US" sz="2400"/>
              </a:p>
            </p:txBody>
          </p:sp>
          <p:sp>
            <p:nvSpPr>
              <p:cNvPr id="27" name="Freeform 38"/>
              <p:cNvSpPr/>
              <p:nvPr/>
            </p:nvSpPr>
            <p:spPr bwMode="auto">
              <a:xfrm>
                <a:off x="10080866" y="3518487"/>
                <a:ext cx="56669" cy="125146"/>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noFill/>
              <a:ln w="9525">
                <a:noFill/>
                <a:round/>
              </a:ln>
            </p:spPr>
            <p:txBody>
              <a:bodyPr vert="horz" wrap="square" lIns="121920" tIns="60960" rIns="121920" bIns="60960" numCol="1" anchor="t" anchorCtr="0" compatLnSpc="1"/>
              <a:lstStyle/>
              <a:p>
                <a:endParaRPr lang="en-US" sz="2400"/>
              </a:p>
            </p:txBody>
          </p:sp>
        </p:grpSp>
      </p:grpSp>
      <p:pic>
        <p:nvPicPr>
          <p:cNvPr id="28" name="Picture 5"/>
          <p:cNvPicPr>
            <a:picLocks noChangeAspect="1"/>
          </p:cNvPicPr>
          <p:nvPr/>
        </p:nvPicPr>
        <p:blipFill>
          <a:blip r:embed="rId1" cstate="screen"/>
          <a:stretch>
            <a:fillRect/>
          </a:stretch>
        </p:blipFill>
        <p:spPr>
          <a:xfrm>
            <a:off x="6806357" y="1260094"/>
            <a:ext cx="423254" cy="51956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35"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style.rotation</p:attrName>
                                        </p:attrNameLst>
                                      </p:cBhvr>
                                      <p:tavLst>
                                        <p:tav tm="0">
                                          <p:val>
                                            <p:fltVal val="720"/>
                                          </p:val>
                                        </p:tav>
                                        <p:tav tm="100000">
                                          <p:val>
                                            <p:fltVal val="0"/>
                                          </p:val>
                                        </p:tav>
                                      </p:tavLst>
                                    </p:anim>
                                    <p:anim calcmode="lin" valueType="num">
                                      <p:cBhvr>
                                        <p:cTn id="17" dur="750" fill="hold"/>
                                        <p:tgtEl>
                                          <p:spTgt spid="23"/>
                                        </p:tgtEl>
                                        <p:attrNameLst>
                                          <p:attrName>ppt_h</p:attrName>
                                        </p:attrNameLst>
                                      </p:cBhvr>
                                      <p:tavLst>
                                        <p:tav tm="0">
                                          <p:val>
                                            <p:fltVal val="0"/>
                                          </p:val>
                                        </p:tav>
                                        <p:tav tm="100000">
                                          <p:val>
                                            <p:strVal val="#ppt_h"/>
                                          </p:val>
                                        </p:tav>
                                      </p:tavLst>
                                    </p:anim>
                                    <p:anim calcmode="lin" valueType="num">
                                      <p:cBhvr>
                                        <p:cTn id="18" dur="750" fill="hold"/>
                                        <p:tgtEl>
                                          <p:spTgt spid="23"/>
                                        </p:tgtEl>
                                        <p:attrNameLst>
                                          <p:attrName>ppt_w</p:attrName>
                                        </p:attrNameLst>
                                      </p:cBhvr>
                                      <p:tavLst>
                                        <p:tav tm="0">
                                          <p:val>
                                            <p:fltVal val="0"/>
                                          </p:val>
                                        </p:tav>
                                        <p:tav tm="100000">
                                          <p:val>
                                            <p:strVal val="#ppt_w"/>
                                          </p:val>
                                        </p:tav>
                                      </p:tavLst>
                                    </p:anim>
                                  </p:childTnLst>
                                </p:cTn>
                              </p:par>
                              <p:par>
                                <p:cTn id="19" presetID="42"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1000"/>
                                        <p:tgtEl>
                                          <p:spTgt spid="28"/>
                                        </p:tgtEl>
                                      </p:cBhvr>
                                    </p:animEffect>
                                    <p:anim calcmode="lin" valueType="num">
                                      <p:cBhvr>
                                        <p:cTn id="22" dur="1000" fill="hold"/>
                                        <p:tgtEl>
                                          <p:spTgt spid="28"/>
                                        </p:tgtEl>
                                        <p:attrNameLst>
                                          <p:attrName>ppt_x</p:attrName>
                                        </p:attrNameLst>
                                      </p:cBhvr>
                                      <p:tavLst>
                                        <p:tav tm="0">
                                          <p:val>
                                            <p:strVal val="#ppt_x"/>
                                          </p:val>
                                        </p:tav>
                                        <p:tav tm="100000">
                                          <p:val>
                                            <p:strVal val="#ppt_x"/>
                                          </p:val>
                                        </p:tav>
                                      </p:tavLst>
                                    </p:anim>
                                    <p:anim calcmode="lin" valueType="num">
                                      <p:cBhvr>
                                        <p:cTn id="23" dur="1000" fill="hold"/>
                                        <p:tgtEl>
                                          <p:spTgt spid="2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1+#ppt_w/2"/>
                                          </p:val>
                                        </p:tav>
                                        <p:tav tm="100000">
                                          <p:val>
                                            <p:strVal val="#ppt_x"/>
                                          </p:val>
                                        </p:tav>
                                      </p:tavLst>
                                    </p:anim>
                                    <p:anim calcmode="lin" valueType="num">
                                      <p:cBhvr additive="base">
                                        <p:cTn id="28" dur="500" fill="hold"/>
                                        <p:tgtEl>
                                          <p:spTgt spid="4"/>
                                        </p:tgtEl>
                                        <p:attrNameLst>
                                          <p:attrName>ppt_y</p:attrName>
                                        </p:attrNameLst>
                                      </p:cBhvr>
                                      <p:tavLst>
                                        <p:tav tm="0">
                                          <p:val>
                                            <p:strVal val="#ppt_y"/>
                                          </p:val>
                                        </p:tav>
                                        <p:tav tm="100000">
                                          <p:val>
                                            <p:strVal val="#ppt_y"/>
                                          </p:val>
                                        </p:tav>
                                      </p:tavLst>
                                    </p:anim>
                                  </p:childTnLst>
                                </p:cTn>
                              </p:par>
                              <p:par>
                                <p:cTn id="29" presetID="14" presetClass="entr" presetSubtype="1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randombar(horizontal)">
                                      <p:cBhvr>
                                        <p:cTn id="31" dur="400"/>
                                        <p:tgtEl>
                                          <p:spTgt spid="33"/>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350" fill="hold"/>
                                        <p:tgtEl>
                                          <p:spTgt spid="6"/>
                                        </p:tgtEl>
                                        <p:attrNameLst>
                                          <p:attrName>ppt_w</p:attrName>
                                        </p:attrNameLst>
                                      </p:cBhvr>
                                      <p:tavLst>
                                        <p:tav tm="0">
                                          <p:val>
                                            <p:fltVal val="0"/>
                                          </p:val>
                                        </p:tav>
                                        <p:tav tm="100000">
                                          <p:val>
                                            <p:strVal val="#ppt_w"/>
                                          </p:val>
                                        </p:tav>
                                      </p:tavLst>
                                    </p:anim>
                                    <p:anim calcmode="lin" valueType="num">
                                      <p:cBhvr>
                                        <p:cTn id="36" dur="350" fill="hold"/>
                                        <p:tgtEl>
                                          <p:spTgt spid="6"/>
                                        </p:tgtEl>
                                        <p:attrNameLst>
                                          <p:attrName>ppt_h</p:attrName>
                                        </p:attrNameLst>
                                      </p:cBhvr>
                                      <p:tavLst>
                                        <p:tav tm="0">
                                          <p:val>
                                            <p:fltVal val="0"/>
                                          </p:val>
                                        </p:tav>
                                        <p:tav tm="100000">
                                          <p:val>
                                            <p:strVal val="#ppt_h"/>
                                          </p:val>
                                        </p:tav>
                                      </p:tavLst>
                                    </p:anim>
                                    <p:animEffect transition="in" filter="fade">
                                      <p:cBhvr>
                                        <p:cTn id="37" dur="350"/>
                                        <p:tgtEl>
                                          <p:spTgt spid="6"/>
                                        </p:tgtEl>
                                      </p:cBhvr>
                                    </p:animEffect>
                                  </p:childTnLst>
                                </p:cTn>
                              </p:par>
                            </p:childTnLst>
                          </p:cTn>
                        </p:par>
                        <p:par>
                          <p:cTn id="38" fill="hold">
                            <p:stCondLst>
                              <p:cond delay="3000"/>
                            </p:stCondLst>
                            <p:childTnLst>
                              <p:par>
                                <p:cTn id="39" presetID="26" presetClass="emph" presetSubtype="0" fill="hold" nodeType="afterEffect">
                                  <p:stCondLst>
                                    <p:cond delay="0"/>
                                  </p:stCondLst>
                                  <p:childTnLst>
                                    <p:animEffect transition="out" filter="fade">
                                      <p:cBhvr>
                                        <p:cTn id="40" dur="500" tmFilter="0, 0; .2, .5; .8, .5; 1, 0"/>
                                        <p:tgtEl>
                                          <p:spTgt spid="6"/>
                                        </p:tgtEl>
                                      </p:cBhvr>
                                    </p:animEffect>
                                    <p:animScale>
                                      <p:cBhvr>
                                        <p:cTn id="41"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33"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67494"/>
            <a:ext cx="3600400"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五、主要条文解读</a:t>
            </a:r>
            <a:endParaRPr lang="zh-CN" altLang="en-US" sz="2000" b="1" dirty="0">
              <a:latin typeface="微软雅黑" panose="020B0503020204020204" pitchFamily="34" charset="-122"/>
              <a:ea typeface="微软雅黑" panose="020B0503020204020204" pitchFamily="34" charset="-122"/>
            </a:endParaRPr>
          </a:p>
        </p:txBody>
      </p:sp>
      <p:sp>
        <p:nvSpPr>
          <p:cNvPr id="22" name="TextBox 21"/>
          <p:cNvSpPr txBox="1"/>
          <p:nvPr/>
        </p:nvSpPr>
        <p:spPr>
          <a:xfrm>
            <a:off x="657854" y="944818"/>
            <a:ext cx="7154506" cy="453457"/>
          </a:xfrm>
          <a:prstGeom prst="rect">
            <a:avLst/>
          </a:prstGeom>
          <a:noFill/>
        </p:spPr>
        <p:txBody>
          <a:bodyPr wrap="square" rtlCol="0">
            <a:spAutoFit/>
          </a:bodyPr>
          <a:lstStyle/>
          <a:p>
            <a:pPr algn="ctr" fontAlgn="base">
              <a:lnSpc>
                <a:spcPct val="130000"/>
              </a:lnSpc>
              <a:spcBef>
                <a:spcPct val="0"/>
              </a:spcBef>
              <a:spcAft>
                <a:spcPct val="0"/>
              </a:spcAft>
            </a:pPr>
            <a:r>
              <a:rPr lang="en-US" altLang="zh-CN" sz="2000" b="1" u="sng" dirty="0">
                <a:latin typeface="微软雅黑" panose="020B0503020204020204" pitchFamily="34" charset="-122"/>
                <a:ea typeface="微软雅黑" panose="020B0503020204020204" pitchFamily="34" charset="-122"/>
              </a:rPr>
              <a:t>2</a:t>
            </a:r>
            <a:r>
              <a:rPr lang="zh-CN" altLang="en-US" sz="2000" b="1" u="sng" dirty="0">
                <a:latin typeface="微软雅黑" panose="020B0503020204020204" pitchFamily="34" charset="-122"/>
                <a:ea typeface="微软雅黑" panose="020B0503020204020204" pitchFamily="34" charset="-122"/>
              </a:rPr>
              <a:t>、食品集中交易市场开办者需要做什么？</a:t>
            </a:r>
            <a:endParaRPr lang="zh-CN" altLang="en-US" sz="2000" b="1" u="sng" dirty="0">
              <a:latin typeface="微软雅黑" panose="020B0503020204020204" pitchFamily="34" charset="-122"/>
              <a:ea typeface="微软雅黑" panose="020B0503020204020204" pitchFamily="34" charset="-122"/>
            </a:endParaRPr>
          </a:p>
        </p:txBody>
      </p:sp>
      <p:grpSp>
        <p:nvGrpSpPr>
          <p:cNvPr id="21" name="Group 20"/>
          <p:cNvGrpSpPr/>
          <p:nvPr/>
        </p:nvGrpSpPr>
        <p:grpSpPr>
          <a:xfrm>
            <a:off x="827583" y="1600038"/>
            <a:ext cx="3633307" cy="3564000"/>
            <a:chOff x="1912728" y="1458758"/>
            <a:chExt cx="3883513" cy="5187394"/>
          </a:xfrm>
        </p:grpSpPr>
        <p:grpSp>
          <p:nvGrpSpPr>
            <p:cNvPr id="24" name="Group 23"/>
            <p:cNvGrpSpPr/>
            <p:nvPr/>
          </p:nvGrpSpPr>
          <p:grpSpPr>
            <a:xfrm>
              <a:off x="1972256" y="1458758"/>
              <a:ext cx="292103" cy="5187394"/>
              <a:chOff x="1374772" y="1213680"/>
              <a:chExt cx="274322" cy="5187394"/>
            </a:xfrm>
          </p:grpSpPr>
          <p:sp>
            <p:nvSpPr>
              <p:cNvPr id="43"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4"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Rectangle 44"/>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6" name="Rectangle 45"/>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7"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48" name="Straight Connector 47"/>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25" name="Trapezoid 24"/>
            <p:cNvSpPr/>
            <p:nvPr/>
          </p:nvSpPr>
          <p:spPr>
            <a:xfrm rot="16200000">
              <a:off x="1594832" y="5535072"/>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6" name="Trapezoid 25"/>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7" name="Trapezoid 26"/>
            <p:cNvSpPr/>
            <p:nvPr/>
          </p:nvSpPr>
          <p:spPr>
            <a:xfrm rot="16200000">
              <a:off x="1594832" y="3213972"/>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8" name="Trapezoid 27"/>
            <p:cNvSpPr/>
            <p:nvPr/>
          </p:nvSpPr>
          <p:spPr>
            <a:xfrm rot="16200000">
              <a:off x="1594832" y="2232380"/>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9" name="Pentagon 9"/>
            <p:cNvSpPr/>
            <p:nvPr/>
          </p:nvSpPr>
          <p:spPr>
            <a:xfrm>
              <a:off x="1912729" y="1929815"/>
              <a:ext cx="3510756" cy="733571"/>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0" name="Pentagon 10"/>
            <p:cNvSpPr/>
            <p:nvPr/>
          </p:nvSpPr>
          <p:spPr>
            <a:xfrm>
              <a:off x="1912728" y="3082698"/>
              <a:ext cx="3510756" cy="733571"/>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1" name="Pentagon 11"/>
            <p:cNvSpPr/>
            <p:nvPr/>
          </p:nvSpPr>
          <p:spPr>
            <a:xfrm>
              <a:off x="1912729" y="4235661"/>
              <a:ext cx="3510756" cy="733571"/>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2" name="Pentagon 12"/>
            <p:cNvSpPr/>
            <p:nvPr/>
          </p:nvSpPr>
          <p:spPr>
            <a:xfrm>
              <a:off x="1912729" y="5283736"/>
              <a:ext cx="3510756" cy="733571"/>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5" name="Rectangle 34"/>
            <p:cNvSpPr/>
            <p:nvPr/>
          </p:nvSpPr>
          <p:spPr>
            <a:xfrm>
              <a:off x="2262765" y="2034623"/>
              <a:ext cx="2330568" cy="492765"/>
            </a:xfrm>
            <a:prstGeom prst="rect">
              <a:avLst/>
            </a:prstGeom>
          </p:spPr>
          <p:txBody>
            <a:bodyPr wrap="square">
              <a:spAutoFit/>
            </a:bodyPr>
            <a:lstStyle/>
            <a:p>
              <a:r>
                <a:rPr lang="zh-CN" altLang="zh-CN" sz="1600" b="1" dirty="0">
                  <a:solidFill>
                    <a:schemeClr val="bg1"/>
                  </a:solidFill>
                  <a:latin typeface="微软雅黑" panose="020B0503020204020204" pitchFamily="34" charset="-122"/>
                  <a:ea typeface="微软雅黑" panose="020B0503020204020204" pitchFamily="34" charset="-122"/>
                </a:rPr>
                <a:t>办理企业登记注册</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36" name="TextBox 38"/>
            <p:cNvSpPr txBox="1"/>
            <p:nvPr/>
          </p:nvSpPr>
          <p:spPr>
            <a:xfrm>
              <a:off x="1930280" y="1999445"/>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7" name="TextBox 191"/>
            <p:cNvSpPr txBox="1"/>
            <p:nvPr/>
          </p:nvSpPr>
          <p:spPr>
            <a:xfrm>
              <a:off x="1930280" y="3165879"/>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2</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8" name="TextBox 192"/>
            <p:cNvSpPr txBox="1"/>
            <p:nvPr/>
          </p:nvSpPr>
          <p:spPr>
            <a:xfrm>
              <a:off x="1930280" y="4355060"/>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3</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9" name="TextBox 193"/>
            <p:cNvSpPr txBox="1"/>
            <p:nvPr/>
          </p:nvSpPr>
          <p:spPr>
            <a:xfrm>
              <a:off x="1930280" y="5403304"/>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4</a:t>
              </a: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0" name="Rectangle 39"/>
            <p:cNvSpPr/>
            <p:nvPr/>
          </p:nvSpPr>
          <p:spPr>
            <a:xfrm>
              <a:off x="2261864" y="3147103"/>
              <a:ext cx="2330568" cy="564439"/>
            </a:xfrm>
            <a:prstGeom prst="rect">
              <a:avLst/>
            </a:prstGeom>
          </p:spPr>
          <p:txBody>
            <a:bodyPr wrap="square">
              <a:spAutoFit/>
            </a:bodyPr>
            <a:lstStyle/>
            <a:p>
              <a:pPr>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实行分区销售</a:t>
              </a:r>
              <a:endParaRPr lang="en-GB"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1" name="Rectangle 40"/>
            <p:cNvSpPr/>
            <p:nvPr/>
          </p:nvSpPr>
          <p:spPr>
            <a:xfrm>
              <a:off x="2249596" y="4371660"/>
              <a:ext cx="3546645" cy="492765"/>
            </a:xfrm>
            <a:prstGeom prst="rect">
              <a:avLst/>
            </a:prstGeom>
          </p:spPr>
          <p:txBody>
            <a:bodyPr wrap="squar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配备专职食品安全管理员</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42" name="Rectangle 41"/>
            <p:cNvSpPr/>
            <p:nvPr/>
          </p:nvSpPr>
          <p:spPr>
            <a:xfrm>
              <a:off x="2230892" y="5432351"/>
              <a:ext cx="2619563" cy="492765"/>
            </a:xfrm>
            <a:prstGeom prst="rect">
              <a:avLst/>
            </a:prstGeom>
          </p:spPr>
          <p:txBody>
            <a:bodyPr wrap="squar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组织食品安全知识培训</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86" name="Group 85"/>
          <p:cNvGrpSpPr/>
          <p:nvPr/>
        </p:nvGrpSpPr>
        <p:grpSpPr>
          <a:xfrm>
            <a:off x="4788024" y="1600038"/>
            <a:ext cx="4176465" cy="3564000"/>
            <a:chOff x="1912728" y="1458758"/>
            <a:chExt cx="4464075" cy="5187394"/>
          </a:xfrm>
        </p:grpSpPr>
        <p:grpSp>
          <p:nvGrpSpPr>
            <p:cNvPr id="87" name="Group 86"/>
            <p:cNvGrpSpPr/>
            <p:nvPr/>
          </p:nvGrpSpPr>
          <p:grpSpPr>
            <a:xfrm>
              <a:off x="1972256" y="1458758"/>
              <a:ext cx="292103" cy="5187394"/>
              <a:chOff x="1374772" y="1213680"/>
              <a:chExt cx="274322" cy="5187394"/>
            </a:xfrm>
          </p:grpSpPr>
          <p:sp>
            <p:nvSpPr>
              <p:cNvPr id="104"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5"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6" name="Rectangle 105"/>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7" name="Rectangle 106"/>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8"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109" name="Straight Connector 108"/>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88" name="Trapezoid 87"/>
            <p:cNvSpPr/>
            <p:nvPr/>
          </p:nvSpPr>
          <p:spPr>
            <a:xfrm rot="16200000">
              <a:off x="1594832" y="5535072"/>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9" name="Trapezoid 88"/>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0" name="Trapezoid 89"/>
            <p:cNvSpPr/>
            <p:nvPr/>
          </p:nvSpPr>
          <p:spPr>
            <a:xfrm rot="16200000">
              <a:off x="1594832" y="3213972"/>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1" name="Trapezoid 90"/>
            <p:cNvSpPr/>
            <p:nvPr/>
          </p:nvSpPr>
          <p:spPr>
            <a:xfrm rot="16200000">
              <a:off x="1594832" y="2232380"/>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2" name="Pentagon 9"/>
            <p:cNvSpPr/>
            <p:nvPr/>
          </p:nvSpPr>
          <p:spPr>
            <a:xfrm>
              <a:off x="1912729" y="1929815"/>
              <a:ext cx="3510756" cy="733571"/>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3" name="Pentagon 10"/>
            <p:cNvSpPr/>
            <p:nvPr/>
          </p:nvSpPr>
          <p:spPr>
            <a:xfrm>
              <a:off x="1912728" y="3082698"/>
              <a:ext cx="3510756" cy="733571"/>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4" name="Pentagon 11"/>
            <p:cNvSpPr/>
            <p:nvPr/>
          </p:nvSpPr>
          <p:spPr>
            <a:xfrm>
              <a:off x="1912729" y="4235661"/>
              <a:ext cx="3510756" cy="733571"/>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5" name="Pentagon 12"/>
            <p:cNvSpPr/>
            <p:nvPr/>
          </p:nvSpPr>
          <p:spPr>
            <a:xfrm>
              <a:off x="1912729" y="5283736"/>
              <a:ext cx="3510756" cy="733571"/>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6" name="Rectangle 95"/>
            <p:cNvSpPr/>
            <p:nvPr/>
          </p:nvSpPr>
          <p:spPr>
            <a:xfrm>
              <a:off x="2262765" y="2034623"/>
              <a:ext cx="2810683" cy="492765"/>
            </a:xfrm>
            <a:prstGeom prst="rect">
              <a:avLst/>
            </a:prstGeom>
          </p:spPr>
          <p:txBody>
            <a:bodyPr wrap="squar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建立食品安全管理制度</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97" name="TextBox 38"/>
            <p:cNvSpPr txBox="1"/>
            <p:nvPr/>
          </p:nvSpPr>
          <p:spPr>
            <a:xfrm>
              <a:off x="1930280" y="1999445"/>
              <a:ext cx="332742"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5</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8" name="TextBox 191"/>
            <p:cNvSpPr txBox="1"/>
            <p:nvPr/>
          </p:nvSpPr>
          <p:spPr>
            <a:xfrm>
              <a:off x="1930280" y="3165879"/>
              <a:ext cx="332742"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6</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9" name="TextBox 192"/>
            <p:cNvSpPr txBox="1"/>
            <p:nvPr/>
          </p:nvSpPr>
          <p:spPr>
            <a:xfrm>
              <a:off x="1930280" y="4355060"/>
              <a:ext cx="332742"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7</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0" name="TextBox 193"/>
            <p:cNvSpPr txBox="1"/>
            <p:nvPr/>
          </p:nvSpPr>
          <p:spPr>
            <a:xfrm>
              <a:off x="1930280" y="5403304"/>
              <a:ext cx="332742"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8</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1" name="Rectangle 100"/>
            <p:cNvSpPr/>
            <p:nvPr/>
          </p:nvSpPr>
          <p:spPr>
            <a:xfrm>
              <a:off x="2261864" y="3187505"/>
              <a:ext cx="2960436" cy="492765"/>
            </a:xfrm>
            <a:prstGeom prst="rect">
              <a:avLst/>
            </a:prstGeom>
          </p:spPr>
          <p:txBody>
            <a:bodyPr wrap="squar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公示相关食品安全信息</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02" name="Rectangle 101"/>
            <p:cNvSpPr/>
            <p:nvPr/>
          </p:nvSpPr>
          <p:spPr>
            <a:xfrm>
              <a:off x="2249596" y="4371660"/>
              <a:ext cx="4127207" cy="528043"/>
            </a:xfrm>
            <a:prstGeom prst="rect">
              <a:avLst/>
            </a:prstGeom>
          </p:spPr>
          <p:txBody>
            <a:bodyPr wrap="square">
              <a:spAutoFit/>
            </a:bodyPr>
            <a:lstStyle/>
            <a:p>
              <a:pPr>
                <a:lnSpc>
                  <a:spcPct val="120000"/>
                </a:lnSpc>
              </a:pPr>
              <a:r>
                <a:rPr lang="zh-CN" altLang="zh-CN" sz="1600" b="1" dirty="0">
                  <a:solidFill>
                    <a:schemeClr val="bg1"/>
                  </a:solidFill>
                  <a:latin typeface="微软雅黑" panose="020B0503020204020204" pitchFamily="34" charset="-122"/>
                  <a:ea typeface="微软雅黑" panose="020B0503020204020204" pitchFamily="34" charset="-122"/>
                </a:rPr>
                <a:t>查验入场经营者准入信息</a:t>
              </a:r>
              <a:endParaRPr lang="en-GB" altLang="zh-CN" sz="14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3" name="Rectangle 102"/>
            <p:cNvSpPr/>
            <p:nvPr/>
          </p:nvSpPr>
          <p:spPr>
            <a:xfrm>
              <a:off x="2230892" y="5432351"/>
              <a:ext cx="2619563"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签订食品安全责任承诺书</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grpSp>
      <p:grpSp>
        <p:nvGrpSpPr>
          <p:cNvPr id="65" name="组合 15"/>
          <p:cNvGrpSpPr/>
          <p:nvPr/>
        </p:nvGrpSpPr>
        <p:grpSpPr>
          <a:xfrm>
            <a:off x="6715262" y="986818"/>
            <a:ext cx="431414" cy="431414"/>
            <a:chOff x="9347515" y="2921594"/>
            <a:chExt cx="1106281" cy="1106281"/>
          </a:xfrm>
        </p:grpSpPr>
        <p:sp>
          <p:nvSpPr>
            <p:cNvPr id="66" name="Oval 20"/>
            <p:cNvSpPr/>
            <p:nvPr/>
          </p:nvSpPr>
          <p:spPr>
            <a:xfrm>
              <a:off x="9347515" y="2921594"/>
              <a:ext cx="1106281" cy="1106281"/>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nvGrpSpPr>
            <p:cNvPr id="67" name="组合 17"/>
            <p:cNvGrpSpPr/>
            <p:nvPr/>
          </p:nvGrpSpPr>
          <p:grpSpPr>
            <a:xfrm>
              <a:off x="9677520" y="3159972"/>
              <a:ext cx="446271" cy="582632"/>
              <a:chOff x="9896690" y="3140691"/>
              <a:chExt cx="425020" cy="554888"/>
            </a:xfrm>
            <a:solidFill>
              <a:srgbClr val="64A0DC"/>
            </a:solidFill>
          </p:grpSpPr>
          <p:sp>
            <p:nvSpPr>
              <p:cNvPr id="68" name="Freeform 37"/>
              <p:cNvSpPr>
                <a:spLocks noEditPoints="1"/>
              </p:cNvSpPr>
              <p:nvPr/>
            </p:nvSpPr>
            <p:spPr bwMode="auto">
              <a:xfrm>
                <a:off x="9896690" y="3140691"/>
                <a:ext cx="425020" cy="554888"/>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accent2"/>
              </a:solidFill>
              <a:ln w="9525">
                <a:noFill/>
                <a:round/>
              </a:ln>
            </p:spPr>
            <p:txBody>
              <a:bodyPr vert="horz" wrap="square" lIns="121920" tIns="60960" rIns="121920" bIns="60960" numCol="1" anchor="t" anchorCtr="0" compatLnSpc="1"/>
              <a:lstStyle/>
              <a:p>
                <a:endParaRPr lang="en-US" sz="2400"/>
              </a:p>
            </p:txBody>
          </p:sp>
          <p:sp>
            <p:nvSpPr>
              <p:cNvPr id="69" name="Freeform 38"/>
              <p:cNvSpPr/>
              <p:nvPr/>
            </p:nvSpPr>
            <p:spPr bwMode="auto">
              <a:xfrm>
                <a:off x="10080866" y="3518487"/>
                <a:ext cx="56669" cy="125146"/>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noFill/>
              <a:ln w="9525">
                <a:noFill/>
                <a:round/>
              </a:ln>
            </p:spPr>
            <p:txBody>
              <a:bodyPr vert="horz" wrap="square" lIns="121920" tIns="60960" rIns="121920" bIns="60960" numCol="1" anchor="t" anchorCtr="0" compatLnSpc="1"/>
              <a:lstStyle/>
              <a:p>
                <a:endParaRPr lang="en-US" sz="2400"/>
              </a:p>
            </p:txBody>
          </p:sp>
        </p:grpSp>
      </p:grpSp>
      <p:pic>
        <p:nvPicPr>
          <p:cNvPr id="70" name="Picture 5"/>
          <p:cNvPicPr>
            <a:picLocks noChangeAspect="1"/>
          </p:cNvPicPr>
          <p:nvPr/>
        </p:nvPicPr>
        <p:blipFill>
          <a:blip r:embed="rId1" cstate="screen"/>
          <a:stretch>
            <a:fillRect/>
          </a:stretch>
        </p:blipFill>
        <p:spPr>
          <a:xfrm>
            <a:off x="6806357" y="1260094"/>
            <a:ext cx="423254" cy="51956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35" presetClass="entr" presetSubtype="0"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fade">
                                      <p:cBhvr>
                                        <p:cTn id="15" dur="750"/>
                                        <p:tgtEl>
                                          <p:spTgt spid="65"/>
                                        </p:tgtEl>
                                      </p:cBhvr>
                                    </p:animEffect>
                                    <p:anim calcmode="lin" valueType="num">
                                      <p:cBhvr>
                                        <p:cTn id="16" dur="750" fill="hold"/>
                                        <p:tgtEl>
                                          <p:spTgt spid="65"/>
                                        </p:tgtEl>
                                        <p:attrNameLst>
                                          <p:attrName>style.rotation</p:attrName>
                                        </p:attrNameLst>
                                      </p:cBhvr>
                                      <p:tavLst>
                                        <p:tav tm="0">
                                          <p:val>
                                            <p:fltVal val="720"/>
                                          </p:val>
                                        </p:tav>
                                        <p:tav tm="100000">
                                          <p:val>
                                            <p:fltVal val="0"/>
                                          </p:val>
                                        </p:tav>
                                      </p:tavLst>
                                    </p:anim>
                                    <p:anim calcmode="lin" valueType="num">
                                      <p:cBhvr>
                                        <p:cTn id="17" dur="750" fill="hold"/>
                                        <p:tgtEl>
                                          <p:spTgt spid="65"/>
                                        </p:tgtEl>
                                        <p:attrNameLst>
                                          <p:attrName>ppt_h</p:attrName>
                                        </p:attrNameLst>
                                      </p:cBhvr>
                                      <p:tavLst>
                                        <p:tav tm="0">
                                          <p:val>
                                            <p:fltVal val="0"/>
                                          </p:val>
                                        </p:tav>
                                        <p:tav tm="100000">
                                          <p:val>
                                            <p:strVal val="#ppt_h"/>
                                          </p:val>
                                        </p:tav>
                                      </p:tavLst>
                                    </p:anim>
                                    <p:anim calcmode="lin" valueType="num">
                                      <p:cBhvr>
                                        <p:cTn id="18" dur="750" fill="hold"/>
                                        <p:tgtEl>
                                          <p:spTgt spid="65"/>
                                        </p:tgtEl>
                                        <p:attrNameLst>
                                          <p:attrName>ppt_w</p:attrName>
                                        </p:attrNameLst>
                                      </p:cBhvr>
                                      <p:tavLst>
                                        <p:tav tm="0">
                                          <p:val>
                                            <p:fltVal val="0"/>
                                          </p:val>
                                        </p:tav>
                                        <p:tav tm="100000">
                                          <p:val>
                                            <p:strVal val="#ppt_w"/>
                                          </p:val>
                                        </p:tav>
                                      </p:tavLst>
                                    </p:anim>
                                  </p:childTnLst>
                                </p:cTn>
                              </p:par>
                              <p:par>
                                <p:cTn id="19" presetID="42" presetClass="entr" presetSubtype="0"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fade">
                                      <p:cBhvr>
                                        <p:cTn id="21" dur="1000"/>
                                        <p:tgtEl>
                                          <p:spTgt spid="70"/>
                                        </p:tgtEl>
                                      </p:cBhvr>
                                    </p:animEffect>
                                    <p:anim calcmode="lin" valueType="num">
                                      <p:cBhvr>
                                        <p:cTn id="22" dur="1000" fill="hold"/>
                                        <p:tgtEl>
                                          <p:spTgt spid="70"/>
                                        </p:tgtEl>
                                        <p:attrNameLst>
                                          <p:attrName>ppt_x</p:attrName>
                                        </p:attrNameLst>
                                      </p:cBhvr>
                                      <p:tavLst>
                                        <p:tav tm="0">
                                          <p:val>
                                            <p:strVal val="#ppt_x"/>
                                          </p:val>
                                        </p:tav>
                                        <p:tav tm="100000">
                                          <p:val>
                                            <p:strVal val="#ppt_x"/>
                                          </p:val>
                                        </p:tav>
                                      </p:tavLst>
                                    </p:anim>
                                    <p:anim calcmode="lin" valueType="num">
                                      <p:cBhvr>
                                        <p:cTn id="23" dur="1000" fill="hold"/>
                                        <p:tgtEl>
                                          <p:spTgt spid="70"/>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86"/>
                                        </p:tgtEl>
                                        <p:attrNameLst>
                                          <p:attrName>style.visibility</p:attrName>
                                        </p:attrNameLst>
                                      </p:cBhvr>
                                      <p:to>
                                        <p:strVal val="visible"/>
                                      </p:to>
                                    </p:set>
                                    <p:animEffect transition="in" filter="fade">
                                      <p:cBhvr>
                                        <p:cTn id="33" dur="1000"/>
                                        <p:tgtEl>
                                          <p:spTgt spid="86"/>
                                        </p:tgtEl>
                                      </p:cBhvr>
                                    </p:animEffect>
                                    <p:anim calcmode="lin" valueType="num">
                                      <p:cBhvr>
                                        <p:cTn id="34" dur="1000" fill="hold"/>
                                        <p:tgtEl>
                                          <p:spTgt spid="86"/>
                                        </p:tgtEl>
                                        <p:attrNameLst>
                                          <p:attrName>ppt_x</p:attrName>
                                        </p:attrNameLst>
                                      </p:cBhvr>
                                      <p:tavLst>
                                        <p:tav tm="0">
                                          <p:val>
                                            <p:strVal val="#ppt_x"/>
                                          </p:val>
                                        </p:tav>
                                        <p:tav tm="100000">
                                          <p:val>
                                            <p:strVal val="#ppt_x"/>
                                          </p:val>
                                        </p:tav>
                                      </p:tavLst>
                                    </p:anim>
                                    <p:anim calcmode="lin" valueType="num">
                                      <p:cBhvr>
                                        <p:cTn id="35"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67494"/>
            <a:ext cx="3600400"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五、主要条文解读</a:t>
            </a:r>
            <a:endParaRPr lang="zh-CN" altLang="en-US" sz="2000" b="1" dirty="0">
              <a:latin typeface="微软雅黑" panose="020B0503020204020204" pitchFamily="34" charset="-122"/>
              <a:ea typeface="微软雅黑" panose="020B0503020204020204" pitchFamily="34" charset="-122"/>
            </a:endParaRPr>
          </a:p>
        </p:txBody>
      </p:sp>
      <p:grpSp>
        <p:nvGrpSpPr>
          <p:cNvPr id="21" name="Group 20"/>
          <p:cNvGrpSpPr/>
          <p:nvPr/>
        </p:nvGrpSpPr>
        <p:grpSpPr>
          <a:xfrm>
            <a:off x="749684" y="1600038"/>
            <a:ext cx="3711206" cy="3564000"/>
            <a:chOff x="1829464" y="1458758"/>
            <a:chExt cx="3966777" cy="5187394"/>
          </a:xfrm>
        </p:grpSpPr>
        <p:grpSp>
          <p:nvGrpSpPr>
            <p:cNvPr id="24" name="Group 23"/>
            <p:cNvGrpSpPr/>
            <p:nvPr/>
          </p:nvGrpSpPr>
          <p:grpSpPr>
            <a:xfrm>
              <a:off x="1972256" y="1458758"/>
              <a:ext cx="292103" cy="5187394"/>
              <a:chOff x="1374772" y="1213680"/>
              <a:chExt cx="274322" cy="5187394"/>
            </a:xfrm>
          </p:grpSpPr>
          <p:sp>
            <p:nvSpPr>
              <p:cNvPr id="43"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4"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Rectangle 44"/>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6" name="Rectangle 45"/>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7"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48" name="Straight Connector 47"/>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25" name="Trapezoid 24"/>
            <p:cNvSpPr/>
            <p:nvPr/>
          </p:nvSpPr>
          <p:spPr>
            <a:xfrm rot="16200000">
              <a:off x="1594832" y="5535072"/>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6" name="Trapezoid 25"/>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7" name="Trapezoid 26"/>
            <p:cNvSpPr/>
            <p:nvPr/>
          </p:nvSpPr>
          <p:spPr>
            <a:xfrm rot="16200000">
              <a:off x="1594832" y="3213972"/>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8" name="Trapezoid 27"/>
            <p:cNvSpPr/>
            <p:nvPr/>
          </p:nvSpPr>
          <p:spPr>
            <a:xfrm rot="16200000">
              <a:off x="1594832" y="2232380"/>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9" name="Pentagon 9"/>
            <p:cNvSpPr/>
            <p:nvPr/>
          </p:nvSpPr>
          <p:spPr>
            <a:xfrm>
              <a:off x="1912729" y="1929815"/>
              <a:ext cx="3510756" cy="733571"/>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0" name="Pentagon 10"/>
            <p:cNvSpPr/>
            <p:nvPr/>
          </p:nvSpPr>
          <p:spPr>
            <a:xfrm>
              <a:off x="1912728" y="3082698"/>
              <a:ext cx="3510756" cy="733571"/>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1" name="Pentagon 11"/>
            <p:cNvSpPr/>
            <p:nvPr/>
          </p:nvSpPr>
          <p:spPr>
            <a:xfrm>
              <a:off x="1912729" y="4235661"/>
              <a:ext cx="3510756" cy="733571"/>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2" name="Pentagon 12"/>
            <p:cNvSpPr/>
            <p:nvPr/>
          </p:nvSpPr>
          <p:spPr>
            <a:xfrm>
              <a:off x="1912729" y="5283736"/>
              <a:ext cx="3510756" cy="733571"/>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5" name="Rectangle 34"/>
            <p:cNvSpPr/>
            <p:nvPr/>
          </p:nvSpPr>
          <p:spPr>
            <a:xfrm>
              <a:off x="2262765" y="2034623"/>
              <a:ext cx="2330568" cy="492765"/>
            </a:xfrm>
            <a:prstGeom prst="rect">
              <a:avLst/>
            </a:prstGeom>
          </p:spPr>
          <p:txBody>
            <a:bodyPr wrap="squar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建立入场经营者档案</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36" name="TextBox 38"/>
            <p:cNvSpPr txBox="1"/>
            <p:nvPr/>
          </p:nvSpPr>
          <p:spPr>
            <a:xfrm>
              <a:off x="1887854" y="1999445"/>
              <a:ext cx="332742"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9</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7" name="TextBox 191"/>
            <p:cNvSpPr txBox="1"/>
            <p:nvPr/>
          </p:nvSpPr>
          <p:spPr>
            <a:xfrm>
              <a:off x="1835762" y="3165879"/>
              <a:ext cx="468099"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10</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8" name="TextBox 192"/>
            <p:cNvSpPr txBox="1"/>
            <p:nvPr/>
          </p:nvSpPr>
          <p:spPr>
            <a:xfrm>
              <a:off x="1835762" y="4355060"/>
              <a:ext cx="468099"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11</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9" name="TextBox 193"/>
            <p:cNvSpPr txBox="1"/>
            <p:nvPr/>
          </p:nvSpPr>
          <p:spPr>
            <a:xfrm>
              <a:off x="1829464" y="5403304"/>
              <a:ext cx="468099"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12</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0" name="Rectangle 39"/>
            <p:cNvSpPr/>
            <p:nvPr/>
          </p:nvSpPr>
          <p:spPr>
            <a:xfrm>
              <a:off x="2261864" y="3147103"/>
              <a:ext cx="2330568" cy="577226"/>
            </a:xfrm>
            <a:prstGeom prst="rect">
              <a:avLst/>
            </a:prstGeom>
          </p:spPr>
          <p:txBody>
            <a:bodyPr wrap="square">
              <a:spAutoFit/>
            </a:bodyPr>
            <a:lstStyle/>
            <a:p>
              <a:pPr>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统一</a:t>
              </a:r>
              <a:r>
                <a:rPr lang="zh-CN" altLang="zh-CN" sz="1600" b="1" dirty="0">
                  <a:solidFill>
                    <a:schemeClr val="bg1"/>
                  </a:solidFill>
                  <a:latin typeface="微软雅黑" panose="020B0503020204020204" pitchFamily="34" charset="-122"/>
                  <a:ea typeface="微软雅黑" panose="020B0503020204020204" pitchFamily="34" charset="-122"/>
                </a:rPr>
                <a:t>销售凭证</a:t>
              </a:r>
              <a:endParaRPr lang="en-GB"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1" name="Rectangle 40"/>
            <p:cNvSpPr/>
            <p:nvPr/>
          </p:nvSpPr>
          <p:spPr>
            <a:xfrm>
              <a:off x="2249596" y="4371660"/>
              <a:ext cx="3546645"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建立并落实食品检查制度</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sp>
          <p:nvSpPr>
            <p:cNvPr id="42" name="Rectangle 41"/>
            <p:cNvSpPr/>
            <p:nvPr/>
          </p:nvSpPr>
          <p:spPr>
            <a:xfrm>
              <a:off x="2230892" y="5432351"/>
              <a:ext cx="3252121"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向监管部门上报市场信息</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grpSp>
      <p:grpSp>
        <p:nvGrpSpPr>
          <p:cNvPr id="86" name="Group 85"/>
          <p:cNvGrpSpPr/>
          <p:nvPr/>
        </p:nvGrpSpPr>
        <p:grpSpPr>
          <a:xfrm>
            <a:off x="4716016" y="1600038"/>
            <a:ext cx="4248473" cy="3564000"/>
            <a:chOff x="1835761" y="1458758"/>
            <a:chExt cx="4541042" cy="5187394"/>
          </a:xfrm>
        </p:grpSpPr>
        <p:grpSp>
          <p:nvGrpSpPr>
            <p:cNvPr id="87" name="Group 86"/>
            <p:cNvGrpSpPr/>
            <p:nvPr/>
          </p:nvGrpSpPr>
          <p:grpSpPr>
            <a:xfrm>
              <a:off x="1972256" y="1458758"/>
              <a:ext cx="292103" cy="5187394"/>
              <a:chOff x="1374772" y="1213680"/>
              <a:chExt cx="274322" cy="5187394"/>
            </a:xfrm>
          </p:grpSpPr>
          <p:sp>
            <p:nvSpPr>
              <p:cNvPr id="104"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5"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6" name="Rectangle 105"/>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7" name="Rectangle 106"/>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8"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109" name="Straight Connector 108"/>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88" name="Trapezoid 87"/>
            <p:cNvSpPr/>
            <p:nvPr/>
          </p:nvSpPr>
          <p:spPr>
            <a:xfrm rot="16200000">
              <a:off x="1594832" y="5535072"/>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9" name="Trapezoid 88"/>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0" name="Trapezoid 89"/>
            <p:cNvSpPr/>
            <p:nvPr/>
          </p:nvSpPr>
          <p:spPr>
            <a:xfrm rot="16200000">
              <a:off x="1594832" y="3213972"/>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1" name="Trapezoid 90"/>
            <p:cNvSpPr/>
            <p:nvPr/>
          </p:nvSpPr>
          <p:spPr>
            <a:xfrm rot="16200000">
              <a:off x="1594832" y="2232380"/>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2" name="Pentagon 9"/>
            <p:cNvSpPr/>
            <p:nvPr/>
          </p:nvSpPr>
          <p:spPr>
            <a:xfrm>
              <a:off x="1912729" y="1929815"/>
              <a:ext cx="3510756" cy="733571"/>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3" name="Pentagon 10"/>
            <p:cNvSpPr/>
            <p:nvPr/>
          </p:nvSpPr>
          <p:spPr>
            <a:xfrm>
              <a:off x="1912728" y="3082698"/>
              <a:ext cx="3510756" cy="733571"/>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4" name="Pentagon 11"/>
            <p:cNvSpPr/>
            <p:nvPr/>
          </p:nvSpPr>
          <p:spPr>
            <a:xfrm>
              <a:off x="1912729" y="4235661"/>
              <a:ext cx="3510756" cy="733571"/>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5" name="Pentagon 12"/>
            <p:cNvSpPr/>
            <p:nvPr/>
          </p:nvSpPr>
          <p:spPr>
            <a:xfrm>
              <a:off x="1912729" y="5283736"/>
              <a:ext cx="3510756" cy="733571"/>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6" name="Rectangle 95"/>
            <p:cNvSpPr/>
            <p:nvPr/>
          </p:nvSpPr>
          <p:spPr>
            <a:xfrm>
              <a:off x="2262764" y="2034623"/>
              <a:ext cx="3592632"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停止销售不合标准</a:t>
              </a:r>
              <a:r>
                <a:rPr lang="zh-CN" altLang="en-US" sz="1600" b="1" dirty="0">
                  <a:solidFill>
                    <a:schemeClr val="bg1"/>
                  </a:solidFill>
                  <a:latin typeface="微软雅黑" panose="020B0503020204020204" pitchFamily="34" charset="-122"/>
                  <a:ea typeface="微软雅黑" panose="020B0503020204020204" pitchFamily="34" charset="-122"/>
                </a:rPr>
                <a:t>的</a:t>
              </a:r>
              <a:r>
                <a:rPr lang="zh-CN" altLang="zh-CN" sz="1600" b="1" dirty="0">
                  <a:solidFill>
                    <a:schemeClr val="bg1"/>
                  </a:solidFill>
                  <a:latin typeface="微软雅黑" panose="020B0503020204020204" pitchFamily="34" charset="-122"/>
                  <a:ea typeface="微软雅黑" panose="020B0503020204020204" pitchFamily="34" charset="-122"/>
                </a:rPr>
                <a:t>食品</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sp>
          <p:nvSpPr>
            <p:cNvPr id="97" name="TextBox 38"/>
            <p:cNvSpPr txBox="1"/>
            <p:nvPr/>
          </p:nvSpPr>
          <p:spPr>
            <a:xfrm>
              <a:off x="1835761" y="1999445"/>
              <a:ext cx="468099"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13</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8" name="TextBox 191"/>
            <p:cNvSpPr txBox="1"/>
            <p:nvPr/>
          </p:nvSpPr>
          <p:spPr>
            <a:xfrm>
              <a:off x="1835761" y="3165879"/>
              <a:ext cx="468099"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14</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9" name="TextBox 192"/>
            <p:cNvSpPr txBox="1"/>
            <p:nvPr/>
          </p:nvSpPr>
          <p:spPr>
            <a:xfrm>
              <a:off x="1835761" y="4355060"/>
              <a:ext cx="468099"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15</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0" name="TextBox 193"/>
            <p:cNvSpPr txBox="1"/>
            <p:nvPr/>
          </p:nvSpPr>
          <p:spPr>
            <a:xfrm>
              <a:off x="1835761" y="5403304"/>
              <a:ext cx="468099" cy="52804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16</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1" name="Rectangle 100"/>
            <p:cNvSpPr/>
            <p:nvPr/>
          </p:nvSpPr>
          <p:spPr>
            <a:xfrm>
              <a:off x="2220595" y="3187505"/>
              <a:ext cx="3651975"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制定食品安全事故应急处置方案</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sp>
          <p:nvSpPr>
            <p:cNvPr id="102" name="Rectangle 101"/>
            <p:cNvSpPr/>
            <p:nvPr/>
          </p:nvSpPr>
          <p:spPr>
            <a:xfrm>
              <a:off x="2249596" y="4371660"/>
              <a:ext cx="4127207" cy="564439"/>
            </a:xfrm>
            <a:prstGeom prst="rect">
              <a:avLst/>
            </a:prstGeom>
          </p:spPr>
          <p:txBody>
            <a:bodyPr wrap="square">
              <a:spAutoFit/>
            </a:bodyPr>
            <a:lstStyle/>
            <a:p>
              <a:pPr>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rPr>
                <a:t>鼓励配备检验设备和人员</a:t>
              </a:r>
              <a:endParaRPr lang="en-GB" altLang="zh-CN"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3" name="Rectangle 102"/>
            <p:cNvSpPr/>
            <p:nvPr/>
          </p:nvSpPr>
          <p:spPr>
            <a:xfrm>
              <a:off x="2230892" y="5432351"/>
              <a:ext cx="3068375" cy="492765"/>
            </a:xfrm>
            <a:prstGeom prst="rect">
              <a:avLst/>
            </a:prstGeom>
          </p:spPr>
          <p:txBody>
            <a:bodyPr wrap="square">
              <a:spAutoFit/>
            </a:bodyPr>
            <a:lstStyle/>
            <a:p>
              <a:pPr lvl="0"/>
              <a:r>
                <a:rPr lang="zh-CN" altLang="en-US" sz="1600" b="1" dirty="0">
                  <a:solidFill>
                    <a:schemeClr val="bg1"/>
                  </a:solidFill>
                  <a:latin typeface="微软雅黑" panose="020B0503020204020204" pitchFamily="34" charset="-122"/>
                  <a:ea typeface="微软雅黑" panose="020B0503020204020204" pitchFamily="34" charset="-122"/>
                </a:rPr>
                <a:t>鼓励</a:t>
              </a:r>
              <a:r>
                <a:rPr lang="zh-CN" altLang="zh-CN" sz="1600" b="1" dirty="0">
                  <a:solidFill>
                    <a:schemeClr val="bg1"/>
                  </a:solidFill>
                  <a:latin typeface="微软雅黑" panose="020B0503020204020204" pitchFamily="34" charset="-122"/>
                  <a:ea typeface="微软雅黑" panose="020B0503020204020204" pitchFamily="34" charset="-122"/>
                </a:rPr>
                <a:t>参加食品安全责任保险</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grpSp>
      <p:sp>
        <p:nvSpPr>
          <p:cNvPr id="70" name="TextBox 69"/>
          <p:cNvSpPr txBox="1"/>
          <p:nvPr/>
        </p:nvSpPr>
        <p:spPr>
          <a:xfrm>
            <a:off x="657854" y="944818"/>
            <a:ext cx="7154506" cy="453457"/>
          </a:xfrm>
          <a:prstGeom prst="rect">
            <a:avLst/>
          </a:prstGeom>
          <a:noFill/>
        </p:spPr>
        <p:txBody>
          <a:bodyPr wrap="square" rtlCol="0">
            <a:spAutoFit/>
          </a:bodyPr>
          <a:lstStyle/>
          <a:p>
            <a:pPr algn="ctr" fontAlgn="base">
              <a:lnSpc>
                <a:spcPct val="130000"/>
              </a:lnSpc>
              <a:spcBef>
                <a:spcPct val="0"/>
              </a:spcBef>
              <a:spcAft>
                <a:spcPct val="0"/>
              </a:spcAft>
            </a:pPr>
            <a:r>
              <a:rPr lang="en-US" altLang="zh-CN" sz="2000" b="1" u="sng" dirty="0">
                <a:latin typeface="微软雅黑" panose="020B0503020204020204" pitchFamily="34" charset="-122"/>
                <a:ea typeface="微软雅黑" panose="020B0503020204020204" pitchFamily="34" charset="-122"/>
              </a:rPr>
              <a:t>2</a:t>
            </a:r>
            <a:r>
              <a:rPr lang="zh-CN" altLang="en-US" sz="2000" b="1" u="sng" dirty="0">
                <a:latin typeface="微软雅黑" panose="020B0503020204020204" pitchFamily="34" charset="-122"/>
                <a:ea typeface="微软雅黑" panose="020B0503020204020204" pitchFamily="34" charset="-122"/>
              </a:rPr>
              <a:t>、食品集中交易市场开办者需要做什么？</a:t>
            </a:r>
            <a:endParaRPr lang="zh-CN" altLang="en-US" sz="2000" b="1" u="sng" dirty="0">
              <a:latin typeface="微软雅黑" panose="020B0503020204020204" pitchFamily="34" charset="-122"/>
              <a:ea typeface="微软雅黑" panose="020B0503020204020204" pitchFamily="34" charset="-122"/>
            </a:endParaRPr>
          </a:p>
        </p:txBody>
      </p:sp>
      <p:grpSp>
        <p:nvGrpSpPr>
          <p:cNvPr id="71" name="组合 15"/>
          <p:cNvGrpSpPr/>
          <p:nvPr/>
        </p:nvGrpSpPr>
        <p:grpSpPr>
          <a:xfrm>
            <a:off x="6715262" y="986818"/>
            <a:ext cx="431414" cy="431414"/>
            <a:chOff x="9347515" y="2921594"/>
            <a:chExt cx="1106281" cy="1106281"/>
          </a:xfrm>
        </p:grpSpPr>
        <p:sp>
          <p:nvSpPr>
            <p:cNvPr id="72" name="Oval 20"/>
            <p:cNvSpPr/>
            <p:nvPr/>
          </p:nvSpPr>
          <p:spPr>
            <a:xfrm>
              <a:off x="9347515" y="2921594"/>
              <a:ext cx="1106281" cy="1106281"/>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nvGrpSpPr>
            <p:cNvPr id="73" name="组合 17"/>
            <p:cNvGrpSpPr/>
            <p:nvPr/>
          </p:nvGrpSpPr>
          <p:grpSpPr>
            <a:xfrm>
              <a:off x="9677520" y="3159972"/>
              <a:ext cx="446271" cy="582632"/>
              <a:chOff x="9896690" y="3140691"/>
              <a:chExt cx="425020" cy="554888"/>
            </a:xfrm>
            <a:solidFill>
              <a:srgbClr val="64A0DC"/>
            </a:solidFill>
          </p:grpSpPr>
          <p:sp>
            <p:nvSpPr>
              <p:cNvPr id="74" name="Freeform 37"/>
              <p:cNvSpPr>
                <a:spLocks noEditPoints="1"/>
              </p:cNvSpPr>
              <p:nvPr/>
            </p:nvSpPr>
            <p:spPr bwMode="auto">
              <a:xfrm>
                <a:off x="9896690" y="3140691"/>
                <a:ext cx="425020" cy="554888"/>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accent2"/>
              </a:solidFill>
              <a:ln w="9525">
                <a:noFill/>
                <a:round/>
              </a:ln>
            </p:spPr>
            <p:txBody>
              <a:bodyPr vert="horz" wrap="square" lIns="121920" tIns="60960" rIns="121920" bIns="60960" numCol="1" anchor="t" anchorCtr="0" compatLnSpc="1"/>
              <a:lstStyle/>
              <a:p>
                <a:endParaRPr lang="en-US" sz="2400"/>
              </a:p>
            </p:txBody>
          </p:sp>
          <p:sp>
            <p:nvSpPr>
              <p:cNvPr id="75" name="Freeform 38"/>
              <p:cNvSpPr/>
              <p:nvPr/>
            </p:nvSpPr>
            <p:spPr bwMode="auto">
              <a:xfrm>
                <a:off x="10080866" y="3518487"/>
                <a:ext cx="56669" cy="125146"/>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noFill/>
              <a:ln w="9525">
                <a:noFill/>
                <a:round/>
              </a:ln>
            </p:spPr>
            <p:txBody>
              <a:bodyPr vert="horz" wrap="square" lIns="121920" tIns="60960" rIns="121920" bIns="60960" numCol="1" anchor="t" anchorCtr="0" compatLnSpc="1"/>
              <a:lstStyle/>
              <a:p>
                <a:endParaRPr lang="en-US" sz="2400"/>
              </a:p>
            </p:txBody>
          </p:sp>
        </p:grpSp>
      </p:grpSp>
      <p:pic>
        <p:nvPicPr>
          <p:cNvPr id="76" name="Picture 5"/>
          <p:cNvPicPr>
            <a:picLocks noChangeAspect="1"/>
          </p:cNvPicPr>
          <p:nvPr/>
        </p:nvPicPr>
        <p:blipFill>
          <a:blip r:embed="rId1" cstate="screen"/>
          <a:stretch>
            <a:fillRect/>
          </a:stretch>
        </p:blipFill>
        <p:spPr>
          <a:xfrm>
            <a:off x="6806357" y="1260094"/>
            <a:ext cx="423254" cy="51956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500"/>
                                        <p:tgtEl>
                                          <p:spTgt spid="70"/>
                                        </p:tgtEl>
                                      </p:cBhvr>
                                    </p:animEffect>
                                  </p:childTnLst>
                                </p:cTn>
                              </p:par>
                            </p:childTnLst>
                          </p:cTn>
                        </p:par>
                        <p:par>
                          <p:cTn id="12" fill="hold">
                            <p:stCondLst>
                              <p:cond delay="1000"/>
                            </p:stCondLst>
                            <p:childTnLst>
                              <p:par>
                                <p:cTn id="13" presetID="35" presetClass="entr" presetSubtype="0" fill="hold" nodeType="after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750"/>
                                        <p:tgtEl>
                                          <p:spTgt spid="71"/>
                                        </p:tgtEl>
                                      </p:cBhvr>
                                    </p:animEffect>
                                    <p:anim calcmode="lin" valueType="num">
                                      <p:cBhvr>
                                        <p:cTn id="16" dur="750" fill="hold"/>
                                        <p:tgtEl>
                                          <p:spTgt spid="71"/>
                                        </p:tgtEl>
                                        <p:attrNameLst>
                                          <p:attrName>style.rotation</p:attrName>
                                        </p:attrNameLst>
                                      </p:cBhvr>
                                      <p:tavLst>
                                        <p:tav tm="0">
                                          <p:val>
                                            <p:fltVal val="720"/>
                                          </p:val>
                                        </p:tav>
                                        <p:tav tm="100000">
                                          <p:val>
                                            <p:fltVal val="0"/>
                                          </p:val>
                                        </p:tav>
                                      </p:tavLst>
                                    </p:anim>
                                    <p:anim calcmode="lin" valueType="num">
                                      <p:cBhvr>
                                        <p:cTn id="17" dur="750" fill="hold"/>
                                        <p:tgtEl>
                                          <p:spTgt spid="71"/>
                                        </p:tgtEl>
                                        <p:attrNameLst>
                                          <p:attrName>ppt_h</p:attrName>
                                        </p:attrNameLst>
                                      </p:cBhvr>
                                      <p:tavLst>
                                        <p:tav tm="0">
                                          <p:val>
                                            <p:fltVal val="0"/>
                                          </p:val>
                                        </p:tav>
                                        <p:tav tm="100000">
                                          <p:val>
                                            <p:strVal val="#ppt_h"/>
                                          </p:val>
                                        </p:tav>
                                      </p:tavLst>
                                    </p:anim>
                                    <p:anim calcmode="lin" valueType="num">
                                      <p:cBhvr>
                                        <p:cTn id="18" dur="750" fill="hold"/>
                                        <p:tgtEl>
                                          <p:spTgt spid="71"/>
                                        </p:tgtEl>
                                        <p:attrNameLst>
                                          <p:attrName>ppt_w</p:attrName>
                                        </p:attrNameLst>
                                      </p:cBhvr>
                                      <p:tavLst>
                                        <p:tav tm="0">
                                          <p:val>
                                            <p:fltVal val="0"/>
                                          </p:val>
                                        </p:tav>
                                        <p:tav tm="100000">
                                          <p:val>
                                            <p:strVal val="#ppt_w"/>
                                          </p:val>
                                        </p:tav>
                                      </p:tavLst>
                                    </p:anim>
                                  </p:childTnLst>
                                </p:cTn>
                              </p:par>
                              <p:par>
                                <p:cTn id="19" presetID="42" presetClass="entr" presetSubtype="0" fill="hold" nodeType="with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86"/>
                                        </p:tgtEl>
                                        <p:attrNameLst>
                                          <p:attrName>style.visibility</p:attrName>
                                        </p:attrNameLst>
                                      </p:cBhvr>
                                      <p:to>
                                        <p:strVal val="visible"/>
                                      </p:to>
                                    </p:set>
                                    <p:animEffect transition="in" filter="fade">
                                      <p:cBhvr>
                                        <p:cTn id="33" dur="1000"/>
                                        <p:tgtEl>
                                          <p:spTgt spid="86"/>
                                        </p:tgtEl>
                                      </p:cBhvr>
                                    </p:animEffect>
                                    <p:anim calcmode="lin" valueType="num">
                                      <p:cBhvr>
                                        <p:cTn id="34" dur="1000" fill="hold"/>
                                        <p:tgtEl>
                                          <p:spTgt spid="86"/>
                                        </p:tgtEl>
                                        <p:attrNameLst>
                                          <p:attrName>ppt_x</p:attrName>
                                        </p:attrNameLst>
                                      </p:cBhvr>
                                      <p:tavLst>
                                        <p:tav tm="0">
                                          <p:val>
                                            <p:strVal val="#ppt_x"/>
                                          </p:val>
                                        </p:tav>
                                        <p:tav tm="100000">
                                          <p:val>
                                            <p:strVal val="#ppt_x"/>
                                          </p:val>
                                        </p:tav>
                                      </p:tavLst>
                                    </p:anim>
                                    <p:anim calcmode="lin" valueType="num">
                                      <p:cBhvr>
                                        <p:cTn id="35"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67494"/>
            <a:ext cx="3600400"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五、主要条文解读</a:t>
            </a:r>
            <a:endParaRPr lang="zh-CN" altLang="en-US" sz="2000" b="1" dirty="0">
              <a:latin typeface="微软雅黑" panose="020B0503020204020204" pitchFamily="34" charset="-122"/>
              <a:ea typeface="微软雅黑" panose="020B0503020204020204" pitchFamily="34" charset="-122"/>
            </a:endParaRPr>
          </a:p>
        </p:txBody>
      </p:sp>
      <p:grpSp>
        <p:nvGrpSpPr>
          <p:cNvPr id="21" name="Group 20"/>
          <p:cNvGrpSpPr/>
          <p:nvPr/>
        </p:nvGrpSpPr>
        <p:grpSpPr>
          <a:xfrm>
            <a:off x="827583" y="1600038"/>
            <a:ext cx="3633307" cy="3564000"/>
            <a:chOff x="1912728" y="1458758"/>
            <a:chExt cx="3883513" cy="5187394"/>
          </a:xfrm>
        </p:grpSpPr>
        <p:grpSp>
          <p:nvGrpSpPr>
            <p:cNvPr id="24" name="Group 23"/>
            <p:cNvGrpSpPr/>
            <p:nvPr/>
          </p:nvGrpSpPr>
          <p:grpSpPr>
            <a:xfrm>
              <a:off x="1972256" y="1458758"/>
              <a:ext cx="292103" cy="5187394"/>
              <a:chOff x="1374772" y="1213680"/>
              <a:chExt cx="274322" cy="5187394"/>
            </a:xfrm>
          </p:grpSpPr>
          <p:sp>
            <p:nvSpPr>
              <p:cNvPr id="43"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4"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Rectangle 44"/>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6" name="Rectangle 45"/>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7"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48" name="Straight Connector 47"/>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25" name="Trapezoid 24"/>
            <p:cNvSpPr/>
            <p:nvPr/>
          </p:nvSpPr>
          <p:spPr>
            <a:xfrm rot="16200000">
              <a:off x="1594832" y="5535072"/>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6" name="Trapezoid 25"/>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7" name="Trapezoid 26"/>
            <p:cNvSpPr/>
            <p:nvPr/>
          </p:nvSpPr>
          <p:spPr>
            <a:xfrm rot="16200000">
              <a:off x="1594832" y="3213972"/>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8" name="Trapezoid 27"/>
            <p:cNvSpPr/>
            <p:nvPr/>
          </p:nvSpPr>
          <p:spPr>
            <a:xfrm rot="16200000">
              <a:off x="1594832" y="2232380"/>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9" name="Pentagon 9"/>
            <p:cNvSpPr/>
            <p:nvPr/>
          </p:nvSpPr>
          <p:spPr>
            <a:xfrm>
              <a:off x="1912729" y="1929815"/>
              <a:ext cx="3510756" cy="733571"/>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0" name="Pentagon 10"/>
            <p:cNvSpPr/>
            <p:nvPr/>
          </p:nvSpPr>
          <p:spPr>
            <a:xfrm>
              <a:off x="1912728" y="3082698"/>
              <a:ext cx="3510756" cy="733571"/>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1" name="Pentagon 11"/>
            <p:cNvSpPr/>
            <p:nvPr/>
          </p:nvSpPr>
          <p:spPr>
            <a:xfrm>
              <a:off x="1912729" y="4235661"/>
              <a:ext cx="3510756" cy="733571"/>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2" name="Pentagon 12"/>
            <p:cNvSpPr/>
            <p:nvPr/>
          </p:nvSpPr>
          <p:spPr>
            <a:xfrm>
              <a:off x="1912729" y="5283736"/>
              <a:ext cx="3510756" cy="733571"/>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5" name="Rectangle 34"/>
            <p:cNvSpPr/>
            <p:nvPr/>
          </p:nvSpPr>
          <p:spPr>
            <a:xfrm>
              <a:off x="2262765" y="2034623"/>
              <a:ext cx="2805603" cy="492765"/>
            </a:xfrm>
            <a:prstGeom prst="rect">
              <a:avLst/>
            </a:prstGeom>
          </p:spPr>
          <p:txBody>
            <a:bodyPr wrap="square">
              <a:spAutoFit/>
            </a:bodyPr>
            <a:lstStyle/>
            <a:p>
              <a:r>
                <a:rPr lang="zh-CN" altLang="zh-CN" sz="1600" b="1" dirty="0">
                  <a:solidFill>
                    <a:schemeClr val="bg1"/>
                  </a:solidFill>
                  <a:latin typeface="微软雅黑" panose="020B0503020204020204" pitchFamily="34" charset="-122"/>
                  <a:ea typeface="微软雅黑" panose="020B0503020204020204" pitchFamily="34" charset="-122"/>
                </a:rPr>
                <a:t>取得并公示有效资质证书</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36" name="TextBox 38"/>
            <p:cNvSpPr txBox="1"/>
            <p:nvPr/>
          </p:nvSpPr>
          <p:spPr>
            <a:xfrm>
              <a:off x="1930280" y="1999445"/>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1</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7" name="TextBox 191"/>
            <p:cNvSpPr txBox="1"/>
            <p:nvPr/>
          </p:nvSpPr>
          <p:spPr>
            <a:xfrm>
              <a:off x="1930280" y="3165879"/>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2</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8" name="TextBox 192"/>
            <p:cNvSpPr txBox="1"/>
            <p:nvPr/>
          </p:nvSpPr>
          <p:spPr>
            <a:xfrm>
              <a:off x="1930280" y="4355060"/>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3</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9" name="TextBox 193"/>
            <p:cNvSpPr txBox="1"/>
            <p:nvPr/>
          </p:nvSpPr>
          <p:spPr>
            <a:xfrm>
              <a:off x="1930280" y="5403304"/>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4</a:t>
              </a: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0" name="Rectangle 39"/>
            <p:cNvSpPr/>
            <p:nvPr/>
          </p:nvSpPr>
          <p:spPr>
            <a:xfrm>
              <a:off x="2261864" y="3147103"/>
              <a:ext cx="3037404" cy="564439"/>
            </a:xfrm>
            <a:prstGeom prst="rect">
              <a:avLst/>
            </a:prstGeom>
          </p:spPr>
          <p:txBody>
            <a:bodyPr wrap="square">
              <a:spAutoFit/>
            </a:bodyPr>
            <a:lstStyle/>
            <a:p>
              <a:pPr>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具备并保持经营场所卫生</a:t>
              </a:r>
              <a:endParaRPr lang="en-GB"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1" name="Rectangle 40"/>
            <p:cNvSpPr/>
            <p:nvPr/>
          </p:nvSpPr>
          <p:spPr>
            <a:xfrm>
              <a:off x="2249596" y="4371660"/>
              <a:ext cx="3546645" cy="492765"/>
            </a:xfrm>
            <a:prstGeom prst="rect">
              <a:avLst/>
            </a:prstGeom>
          </p:spPr>
          <p:txBody>
            <a:bodyPr wrap="square">
              <a:spAutoFit/>
            </a:bodyPr>
            <a:lstStyle/>
            <a:p>
              <a:r>
                <a:rPr lang="zh-CN" altLang="zh-CN" sz="1600" b="1" dirty="0">
                  <a:solidFill>
                    <a:schemeClr val="bg1"/>
                  </a:solidFill>
                  <a:latin typeface="微软雅黑" panose="020B0503020204020204" pitchFamily="34" charset="-122"/>
                  <a:ea typeface="微软雅黑" panose="020B0503020204020204" pitchFamily="34" charset="-122"/>
                </a:rPr>
                <a:t>具备相适应的经营设备设施</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42" name="Rectangle 41"/>
            <p:cNvSpPr/>
            <p:nvPr/>
          </p:nvSpPr>
          <p:spPr>
            <a:xfrm>
              <a:off x="2230892" y="5432351"/>
              <a:ext cx="2619563" cy="492765"/>
            </a:xfrm>
            <a:prstGeom prst="rect">
              <a:avLst/>
            </a:prstGeom>
          </p:spPr>
          <p:txBody>
            <a:bodyPr wrap="square">
              <a:spAutoFit/>
            </a:bodyPr>
            <a:lstStyle/>
            <a:p>
              <a:r>
                <a:rPr lang="zh-CN" altLang="zh-CN" sz="1600" b="1" dirty="0">
                  <a:solidFill>
                    <a:schemeClr val="bg1"/>
                  </a:solidFill>
                  <a:latin typeface="微软雅黑" panose="020B0503020204020204" pitchFamily="34" charset="-122"/>
                  <a:ea typeface="微软雅黑" panose="020B0503020204020204" pitchFamily="34" charset="-122"/>
                </a:rPr>
                <a:t>建立食品安全管理制度</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86" name="Group 85"/>
          <p:cNvGrpSpPr/>
          <p:nvPr/>
        </p:nvGrpSpPr>
        <p:grpSpPr>
          <a:xfrm>
            <a:off x="4788024" y="1600038"/>
            <a:ext cx="4176465" cy="3564000"/>
            <a:chOff x="1912728" y="1458758"/>
            <a:chExt cx="4464075" cy="5187394"/>
          </a:xfrm>
        </p:grpSpPr>
        <p:grpSp>
          <p:nvGrpSpPr>
            <p:cNvPr id="87" name="Group 86"/>
            <p:cNvGrpSpPr/>
            <p:nvPr/>
          </p:nvGrpSpPr>
          <p:grpSpPr>
            <a:xfrm>
              <a:off x="1972256" y="1458758"/>
              <a:ext cx="292103" cy="5187394"/>
              <a:chOff x="1374772" y="1213680"/>
              <a:chExt cx="274322" cy="5187394"/>
            </a:xfrm>
          </p:grpSpPr>
          <p:sp>
            <p:nvSpPr>
              <p:cNvPr id="104"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5"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6" name="Rectangle 105"/>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7" name="Rectangle 106"/>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8"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cxnSp>
            <p:nvCxnSpPr>
              <p:cNvPr id="109" name="Straight Connector 108"/>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88" name="Trapezoid 87"/>
            <p:cNvSpPr/>
            <p:nvPr/>
          </p:nvSpPr>
          <p:spPr>
            <a:xfrm rot="16200000">
              <a:off x="1594832" y="5535072"/>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9" name="Trapezoid 88"/>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0" name="Trapezoid 89"/>
            <p:cNvSpPr/>
            <p:nvPr/>
          </p:nvSpPr>
          <p:spPr>
            <a:xfrm rot="16200000">
              <a:off x="1594832" y="3213972"/>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1" name="Trapezoid 90"/>
            <p:cNvSpPr/>
            <p:nvPr/>
          </p:nvSpPr>
          <p:spPr>
            <a:xfrm rot="16200000">
              <a:off x="1594832" y="2232380"/>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2" name="Pentagon 9"/>
            <p:cNvSpPr/>
            <p:nvPr/>
          </p:nvSpPr>
          <p:spPr>
            <a:xfrm>
              <a:off x="1912729" y="1929815"/>
              <a:ext cx="3510756" cy="733571"/>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3" name="Pentagon 10"/>
            <p:cNvSpPr/>
            <p:nvPr/>
          </p:nvSpPr>
          <p:spPr>
            <a:xfrm>
              <a:off x="1912728" y="3082698"/>
              <a:ext cx="3510756" cy="733571"/>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4" name="Pentagon 11"/>
            <p:cNvSpPr/>
            <p:nvPr/>
          </p:nvSpPr>
          <p:spPr>
            <a:xfrm>
              <a:off x="1912729" y="4235661"/>
              <a:ext cx="3510756" cy="733571"/>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5" name="Pentagon 12"/>
            <p:cNvSpPr/>
            <p:nvPr/>
          </p:nvSpPr>
          <p:spPr>
            <a:xfrm>
              <a:off x="1912729" y="5283736"/>
              <a:ext cx="3510756" cy="733571"/>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20000"/>
                </a:lnSpc>
              </a:pPr>
              <a:endParaRPr 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6" name="Rectangle 95"/>
            <p:cNvSpPr/>
            <p:nvPr/>
          </p:nvSpPr>
          <p:spPr>
            <a:xfrm>
              <a:off x="2262765" y="2034623"/>
              <a:ext cx="2810683" cy="492765"/>
            </a:xfrm>
            <a:prstGeom prst="rect">
              <a:avLst/>
            </a:prstGeom>
          </p:spPr>
          <p:txBody>
            <a:bodyPr wrap="square">
              <a:spAutoFit/>
            </a:bodyPr>
            <a:lstStyle/>
            <a:p>
              <a:r>
                <a:rPr lang="zh-CN" altLang="zh-CN" sz="1600" b="1" dirty="0">
                  <a:solidFill>
                    <a:schemeClr val="bg1"/>
                  </a:solidFill>
                  <a:latin typeface="微软雅黑" panose="020B0503020204020204" pitchFamily="34" charset="-122"/>
                  <a:ea typeface="微软雅黑" panose="020B0503020204020204" pitchFamily="34" charset="-122"/>
                </a:rPr>
                <a:t>配备食品安全管理人员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97" name="TextBox 38"/>
            <p:cNvSpPr txBox="1"/>
            <p:nvPr/>
          </p:nvSpPr>
          <p:spPr>
            <a:xfrm>
              <a:off x="1930280" y="1999445"/>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5</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8" name="TextBox 191"/>
            <p:cNvSpPr txBox="1"/>
            <p:nvPr/>
          </p:nvSpPr>
          <p:spPr>
            <a:xfrm>
              <a:off x="1930280" y="3165879"/>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6</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9" name="TextBox 192"/>
            <p:cNvSpPr txBox="1"/>
            <p:nvPr/>
          </p:nvSpPr>
          <p:spPr>
            <a:xfrm>
              <a:off x="1930280" y="4355060"/>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7</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0" name="TextBox 193"/>
            <p:cNvSpPr txBox="1"/>
            <p:nvPr/>
          </p:nvSpPr>
          <p:spPr>
            <a:xfrm>
              <a:off x="1930280" y="5403304"/>
              <a:ext cx="332742" cy="56443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8</a:t>
              </a:r>
              <a:endParaRPr 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1" name="Rectangle 100"/>
            <p:cNvSpPr/>
            <p:nvPr/>
          </p:nvSpPr>
          <p:spPr>
            <a:xfrm>
              <a:off x="2261864" y="3187505"/>
              <a:ext cx="2960436"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进行食品安全知识培训</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sp>
          <p:nvSpPr>
            <p:cNvPr id="102" name="Rectangle 101"/>
            <p:cNvSpPr/>
            <p:nvPr/>
          </p:nvSpPr>
          <p:spPr>
            <a:xfrm>
              <a:off x="2249596" y="4371660"/>
              <a:ext cx="4127207" cy="564439"/>
            </a:xfrm>
            <a:prstGeom prst="rect">
              <a:avLst/>
            </a:prstGeom>
          </p:spPr>
          <p:txBody>
            <a:bodyPr wrap="square">
              <a:spAutoFit/>
            </a:bodyPr>
            <a:lstStyle/>
            <a:p>
              <a:pPr>
                <a:lnSpc>
                  <a:spcPct val="120000"/>
                </a:lnSpc>
              </a:pPr>
              <a:r>
                <a:rPr lang="zh-CN" altLang="zh-CN" sz="1600" b="1" dirty="0">
                  <a:solidFill>
                    <a:schemeClr val="bg1"/>
                  </a:solidFill>
                  <a:latin typeface="微软雅黑" panose="020B0503020204020204" pitchFamily="34" charset="-122"/>
                  <a:ea typeface="微软雅黑" panose="020B0503020204020204" pitchFamily="34" charset="-122"/>
                </a:rPr>
                <a:t>建立并执行进货查验记录制度</a:t>
              </a:r>
              <a:endParaRPr lang="en-GB" altLang="zh-CN"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3" name="Rectangle 102"/>
            <p:cNvSpPr/>
            <p:nvPr/>
          </p:nvSpPr>
          <p:spPr>
            <a:xfrm>
              <a:off x="2143628" y="5432351"/>
              <a:ext cx="3453209" cy="492765"/>
            </a:xfrm>
            <a:prstGeom prst="rect">
              <a:avLst/>
            </a:prstGeom>
          </p:spPr>
          <p:txBody>
            <a:bodyPr wrap="squar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建立</a:t>
              </a:r>
              <a:r>
                <a:rPr lang="zh-CN" altLang="en-US" sz="1600" b="1" dirty="0">
                  <a:solidFill>
                    <a:schemeClr val="bg1"/>
                  </a:solidFill>
                  <a:latin typeface="微软雅黑" panose="020B0503020204020204" pitchFamily="34" charset="-122"/>
                  <a:ea typeface="微软雅黑" panose="020B0503020204020204" pitchFamily="34" charset="-122"/>
                </a:rPr>
                <a:t>并执行</a:t>
              </a:r>
              <a:r>
                <a:rPr lang="zh-CN" altLang="zh-CN" sz="1600" b="1" dirty="0">
                  <a:solidFill>
                    <a:schemeClr val="bg1"/>
                  </a:solidFill>
                  <a:latin typeface="微软雅黑" panose="020B0503020204020204" pitchFamily="34" charset="-122"/>
                  <a:ea typeface="微软雅黑" panose="020B0503020204020204" pitchFamily="34" charset="-122"/>
                </a:rPr>
                <a:t>销售记录制度</a:t>
              </a:r>
              <a:r>
                <a:rPr lang="zh-CN" altLang="en-US" sz="1600" b="1" dirty="0">
                  <a:solidFill>
                    <a:schemeClr val="bg1"/>
                  </a:solidFill>
                  <a:latin typeface="微软雅黑" panose="020B0503020204020204" pitchFamily="34" charset="-122"/>
                  <a:ea typeface="微软雅黑" panose="020B0503020204020204" pitchFamily="34" charset="-122"/>
                </a:rPr>
                <a:t>（批发）</a:t>
              </a:r>
              <a:endParaRPr lang="zh-CN" altLang="zh-CN" sz="1600" b="1" dirty="0">
                <a:solidFill>
                  <a:schemeClr val="bg1"/>
                </a:solidFill>
                <a:latin typeface="微软雅黑" panose="020B0503020204020204" pitchFamily="34" charset="-122"/>
                <a:ea typeface="微软雅黑" panose="020B0503020204020204" pitchFamily="34" charset="-122"/>
              </a:endParaRPr>
            </a:p>
          </p:txBody>
        </p:sp>
      </p:grpSp>
      <p:sp>
        <p:nvSpPr>
          <p:cNvPr id="70" name="TextBox 69"/>
          <p:cNvSpPr txBox="1"/>
          <p:nvPr/>
        </p:nvSpPr>
        <p:spPr>
          <a:xfrm>
            <a:off x="657854" y="944818"/>
            <a:ext cx="7154506" cy="492443"/>
          </a:xfrm>
          <a:prstGeom prst="rect">
            <a:avLst/>
          </a:prstGeom>
          <a:noFill/>
        </p:spPr>
        <p:txBody>
          <a:bodyPr wrap="square" rtlCol="0">
            <a:spAutoFit/>
          </a:bodyPr>
          <a:lstStyle/>
          <a:p>
            <a:pPr algn="ctr" fontAlgn="base">
              <a:lnSpc>
                <a:spcPct val="130000"/>
              </a:lnSpc>
              <a:spcBef>
                <a:spcPct val="0"/>
              </a:spcBef>
              <a:spcAft>
                <a:spcPct val="0"/>
              </a:spcAft>
            </a:pPr>
            <a:r>
              <a:rPr lang="en-US" altLang="zh-CN" sz="2000" b="1" u="sng" dirty="0">
                <a:latin typeface="微软雅黑" panose="020B0503020204020204" pitchFamily="34" charset="-122"/>
                <a:ea typeface="微软雅黑" panose="020B0503020204020204" pitchFamily="34" charset="-122"/>
              </a:rPr>
              <a:t>3</a:t>
            </a:r>
            <a:r>
              <a:rPr lang="zh-CN" altLang="en-US" sz="2000" b="1" u="sng" dirty="0">
                <a:latin typeface="微软雅黑" panose="020B0503020204020204" pitchFamily="34" charset="-122"/>
                <a:ea typeface="微软雅黑" panose="020B0503020204020204" pitchFamily="34" charset="-122"/>
              </a:rPr>
              <a:t>、场内经营者需要做什么？</a:t>
            </a:r>
            <a:endParaRPr lang="zh-CN" altLang="en-US" sz="2000" b="1" u="sng" dirty="0">
              <a:latin typeface="微软雅黑" panose="020B0503020204020204" pitchFamily="34" charset="-122"/>
              <a:ea typeface="微软雅黑" panose="020B0503020204020204" pitchFamily="34" charset="-122"/>
            </a:endParaRPr>
          </a:p>
        </p:txBody>
      </p:sp>
      <p:grpSp>
        <p:nvGrpSpPr>
          <p:cNvPr id="71" name="组合 15"/>
          <p:cNvGrpSpPr/>
          <p:nvPr/>
        </p:nvGrpSpPr>
        <p:grpSpPr>
          <a:xfrm>
            <a:off x="6715262" y="986818"/>
            <a:ext cx="431414" cy="431414"/>
            <a:chOff x="9347515" y="2921594"/>
            <a:chExt cx="1106281" cy="1106281"/>
          </a:xfrm>
        </p:grpSpPr>
        <p:sp>
          <p:nvSpPr>
            <p:cNvPr id="72" name="Oval 20"/>
            <p:cNvSpPr/>
            <p:nvPr/>
          </p:nvSpPr>
          <p:spPr>
            <a:xfrm>
              <a:off x="9347515" y="2921594"/>
              <a:ext cx="1106281" cy="1106281"/>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nvGrpSpPr>
            <p:cNvPr id="73" name="组合 17"/>
            <p:cNvGrpSpPr/>
            <p:nvPr/>
          </p:nvGrpSpPr>
          <p:grpSpPr>
            <a:xfrm>
              <a:off x="9677520" y="3159972"/>
              <a:ext cx="446271" cy="582632"/>
              <a:chOff x="9896690" y="3140691"/>
              <a:chExt cx="425020" cy="554888"/>
            </a:xfrm>
            <a:solidFill>
              <a:srgbClr val="64A0DC"/>
            </a:solidFill>
          </p:grpSpPr>
          <p:sp>
            <p:nvSpPr>
              <p:cNvPr id="74" name="Freeform 37"/>
              <p:cNvSpPr>
                <a:spLocks noEditPoints="1"/>
              </p:cNvSpPr>
              <p:nvPr/>
            </p:nvSpPr>
            <p:spPr bwMode="auto">
              <a:xfrm>
                <a:off x="9896690" y="3140691"/>
                <a:ext cx="425020" cy="554888"/>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accent2"/>
              </a:solidFill>
              <a:ln w="9525">
                <a:noFill/>
                <a:round/>
              </a:ln>
            </p:spPr>
            <p:txBody>
              <a:bodyPr vert="horz" wrap="square" lIns="121920" tIns="60960" rIns="121920" bIns="60960" numCol="1" anchor="t" anchorCtr="0" compatLnSpc="1"/>
              <a:lstStyle/>
              <a:p>
                <a:endParaRPr lang="en-US" sz="2400"/>
              </a:p>
            </p:txBody>
          </p:sp>
          <p:sp>
            <p:nvSpPr>
              <p:cNvPr id="75" name="Freeform 38"/>
              <p:cNvSpPr/>
              <p:nvPr/>
            </p:nvSpPr>
            <p:spPr bwMode="auto">
              <a:xfrm>
                <a:off x="10080866" y="3518487"/>
                <a:ext cx="56669" cy="125146"/>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noFill/>
              <a:ln w="9525">
                <a:noFill/>
                <a:round/>
              </a:ln>
            </p:spPr>
            <p:txBody>
              <a:bodyPr vert="horz" wrap="square" lIns="121920" tIns="60960" rIns="121920" bIns="60960" numCol="1" anchor="t" anchorCtr="0" compatLnSpc="1"/>
              <a:lstStyle/>
              <a:p>
                <a:endParaRPr lang="en-US" sz="2400"/>
              </a:p>
            </p:txBody>
          </p:sp>
        </p:grpSp>
      </p:grpSp>
      <p:pic>
        <p:nvPicPr>
          <p:cNvPr id="76" name="Picture 5"/>
          <p:cNvPicPr>
            <a:picLocks noChangeAspect="1"/>
          </p:cNvPicPr>
          <p:nvPr/>
        </p:nvPicPr>
        <p:blipFill>
          <a:blip r:embed="rId1" cstate="screen"/>
          <a:stretch>
            <a:fillRect/>
          </a:stretch>
        </p:blipFill>
        <p:spPr>
          <a:xfrm>
            <a:off x="6806357" y="1260094"/>
            <a:ext cx="423254" cy="51956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500"/>
                                        <p:tgtEl>
                                          <p:spTgt spid="70"/>
                                        </p:tgtEl>
                                      </p:cBhvr>
                                    </p:animEffect>
                                  </p:childTnLst>
                                </p:cTn>
                              </p:par>
                            </p:childTnLst>
                          </p:cTn>
                        </p:par>
                        <p:par>
                          <p:cTn id="12" fill="hold">
                            <p:stCondLst>
                              <p:cond delay="1000"/>
                            </p:stCondLst>
                            <p:childTnLst>
                              <p:par>
                                <p:cTn id="13" presetID="35" presetClass="entr" presetSubtype="0" fill="hold" nodeType="after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750"/>
                                        <p:tgtEl>
                                          <p:spTgt spid="71"/>
                                        </p:tgtEl>
                                      </p:cBhvr>
                                    </p:animEffect>
                                    <p:anim calcmode="lin" valueType="num">
                                      <p:cBhvr>
                                        <p:cTn id="16" dur="750" fill="hold"/>
                                        <p:tgtEl>
                                          <p:spTgt spid="71"/>
                                        </p:tgtEl>
                                        <p:attrNameLst>
                                          <p:attrName>style.rotation</p:attrName>
                                        </p:attrNameLst>
                                      </p:cBhvr>
                                      <p:tavLst>
                                        <p:tav tm="0">
                                          <p:val>
                                            <p:fltVal val="720"/>
                                          </p:val>
                                        </p:tav>
                                        <p:tav tm="100000">
                                          <p:val>
                                            <p:fltVal val="0"/>
                                          </p:val>
                                        </p:tav>
                                      </p:tavLst>
                                    </p:anim>
                                    <p:anim calcmode="lin" valueType="num">
                                      <p:cBhvr>
                                        <p:cTn id="17" dur="750" fill="hold"/>
                                        <p:tgtEl>
                                          <p:spTgt spid="71"/>
                                        </p:tgtEl>
                                        <p:attrNameLst>
                                          <p:attrName>ppt_h</p:attrName>
                                        </p:attrNameLst>
                                      </p:cBhvr>
                                      <p:tavLst>
                                        <p:tav tm="0">
                                          <p:val>
                                            <p:fltVal val="0"/>
                                          </p:val>
                                        </p:tav>
                                        <p:tav tm="100000">
                                          <p:val>
                                            <p:strVal val="#ppt_h"/>
                                          </p:val>
                                        </p:tav>
                                      </p:tavLst>
                                    </p:anim>
                                    <p:anim calcmode="lin" valueType="num">
                                      <p:cBhvr>
                                        <p:cTn id="18" dur="750" fill="hold"/>
                                        <p:tgtEl>
                                          <p:spTgt spid="71"/>
                                        </p:tgtEl>
                                        <p:attrNameLst>
                                          <p:attrName>ppt_w</p:attrName>
                                        </p:attrNameLst>
                                      </p:cBhvr>
                                      <p:tavLst>
                                        <p:tav tm="0">
                                          <p:val>
                                            <p:fltVal val="0"/>
                                          </p:val>
                                        </p:tav>
                                        <p:tav tm="100000">
                                          <p:val>
                                            <p:strVal val="#ppt_w"/>
                                          </p:val>
                                        </p:tav>
                                      </p:tavLst>
                                    </p:anim>
                                  </p:childTnLst>
                                </p:cTn>
                              </p:par>
                              <p:par>
                                <p:cTn id="19" presetID="42" presetClass="entr" presetSubtype="0" fill="hold" nodeType="with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86"/>
                                        </p:tgtEl>
                                        <p:attrNameLst>
                                          <p:attrName>style.visibility</p:attrName>
                                        </p:attrNameLst>
                                      </p:cBhvr>
                                      <p:to>
                                        <p:strVal val="visible"/>
                                      </p:to>
                                    </p:set>
                                    <p:animEffect transition="in" filter="fade">
                                      <p:cBhvr>
                                        <p:cTn id="33" dur="1000"/>
                                        <p:tgtEl>
                                          <p:spTgt spid="86"/>
                                        </p:tgtEl>
                                      </p:cBhvr>
                                    </p:animEffect>
                                    <p:anim calcmode="lin" valueType="num">
                                      <p:cBhvr>
                                        <p:cTn id="34" dur="1000" fill="hold"/>
                                        <p:tgtEl>
                                          <p:spTgt spid="86"/>
                                        </p:tgtEl>
                                        <p:attrNameLst>
                                          <p:attrName>ppt_x</p:attrName>
                                        </p:attrNameLst>
                                      </p:cBhvr>
                                      <p:tavLst>
                                        <p:tav tm="0">
                                          <p:val>
                                            <p:strVal val="#ppt_x"/>
                                          </p:val>
                                        </p:tav>
                                        <p:tav tm="100000">
                                          <p:val>
                                            <p:strVal val="#ppt_x"/>
                                          </p:val>
                                        </p:tav>
                                      </p:tavLst>
                                    </p:anim>
                                    <p:anim calcmode="lin" valueType="num">
                                      <p:cBhvr>
                                        <p:cTn id="35"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0" grpId="0"/>
    </p:bldLst>
  </p:timing>
</p:sld>
</file>

<file path=ppt/theme/theme1.xml><?xml version="1.0" encoding="utf-8"?>
<a:theme xmlns:a="http://schemas.openxmlformats.org/drawingml/2006/main" name="第一PPT，www.1ppt.com​">
  <a:themeElements>
    <a:clrScheme name="自定义 6">
      <a:dk1>
        <a:sysClr val="windowText" lastClr="000000"/>
      </a:dk1>
      <a:lt1>
        <a:sysClr val="window" lastClr="FFFFFF"/>
      </a:lt1>
      <a:dk2>
        <a:srgbClr val="1F497D"/>
      </a:dk2>
      <a:lt2>
        <a:srgbClr val="EEECE1"/>
      </a:lt2>
      <a:accent1>
        <a:srgbClr val="4F81BD"/>
      </a:accent1>
      <a:accent2>
        <a:srgbClr val="0070C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2176</Words>
  <Application>WPS 演示</Application>
  <PresentationFormat>On-screen Show (16:9)</PresentationFormat>
  <Paragraphs>242</Paragraphs>
  <Slides>12</Slides>
  <Notes>1</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12</vt:i4>
      </vt:variant>
    </vt:vector>
  </HeadingPairs>
  <TitlesOfParts>
    <vt:vector size="25" baseType="lpstr">
      <vt:lpstr>Arial</vt:lpstr>
      <vt:lpstr>宋体</vt:lpstr>
      <vt:lpstr>Wingdings</vt:lpstr>
      <vt:lpstr>微软雅黑</vt:lpstr>
      <vt:lpstr>Calibri</vt:lpstr>
      <vt:lpstr>黑体</vt:lpstr>
      <vt:lpstr>Helvetica Light</vt:lpstr>
      <vt:lpstr>Arial</vt:lpstr>
      <vt:lpstr>Raleway</vt:lpstr>
      <vt:lpstr>Arial Unicode MS</vt:lpstr>
      <vt:lpstr>Segoe Print</vt:lpstr>
      <vt:lpstr>第一PPT，www.1ppt.com​</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蓝色扁平化商务模板</dc:title>
  <dc:creator>第一PPT模板网：www.1ppt.com</dc:creator>
  <cp:keywords>第一PPT模板网：www.1ppt.com</cp:keywords>
  <cp:lastModifiedBy>冯莉</cp:lastModifiedBy>
  <cp:revision>193</cp:revision>
  <dcterms:created xsi:type="dcterms:W3CDTF">2015-12-21T12:25:00Z</dcterms:created>
  <dcterms:modified xsi:type="dcterms:W3CDTF">2020-01-10T06:22:56Z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2052-10.8.0.6058</vt:lpwstr>
  </property>
</Properties>
</file>